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257" r:id="rId2"/>
    <p:sldId id="291" r:id="rId3"/>
    <p:sldId id="272" r:id="rId4"/>
    <p:sldId id="273" r:id="rId5"/>
    <p:sldId id="274" r:id="rId6"/>
    <p:sldId id="264" r:id="rId7"/>
    <p:sldId id="275" r:id="rId8"/>
    <p:sldId id="276" r:id="rId9"/>
    <p:sldId id="277" r:id="rId10"/>
    <p:sldId id="281" r:id="rId11"/>
    <p:sldId id="282" r:id="rId12"/>
    <p:sldId id="283" r:id="rId13"/>
    <p:sldId id="284" r:id="rId14"/>
    <p:sldId id="285" r:id="rId15"/>
    <p:sldId id="286" r:id="rId16"/>
    <p:sldId id="293" r:id="rId17"/>
    <p:sldId id="294" r:id="rId18"/>
    <p:sldId id="278" r:id="rId19"/>
    <p:sldId id="292" r:id="rId20"/>
    <p:sldId id="279" r:id="rId21"/>
    <p:sldId id="280" r:id="rId22"/>
    <p:sldId id="288" r:id="rId23"/>
    <p:sldId id="289" r:id="rId24"/>
    <p:sldId id="29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720"/>
    <a:srgbClr val="429A16"/>
    <a:srgbClr val="407739"/>
    <a:srgbClr val="CCFF99"/>
    <a:srgbClr val="F0F9DB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66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4FD0-B33D-4A26-AE1C-A0E3BB6605C0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BB8D-733A-4759-9103-322551B4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/>
              <a:t>WHERE RESCUE is ONLY the BEGINNING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99172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by: Susan J. Peirce</a:t>
            </a:r>
          </a:p>
          <a:p>
            <a:r>
              <a:rPr lang="en-US" dirty="0"/>
              <a:t>President/Founder</a:t>
            </a:r>
          </a:p>
          <a:p>
            <a:r>
              <a:rPr lang="en-US" dirty="0"/>
              <a:t>Red Bucket Equine Rescue</a:t>
            </a:r>
          </a:p>
        </p:txBody>
      </p:sp>
      <p:pic>
        <p:nvPicPr>
          <p:cNvPr id="10" name="Picture 9" descr="Redbucket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4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4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4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57200" y="1981199"/>
            <a:ext cx="8229600" cy="396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 flipV="1">
            <a:off x="278298" y="6385891"/>
            <a:ext cx="5284302" cy="21208"/>
          </a:xfrm>
          <a:prstGeom prst="line">
            <a:avLst/>
          </a:prstGeom>
          <a:ln w="38100">
            <a:solidFill>
              <a:srgbClr val="991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04800" y="152400"/>
            <a:ext cx="0" cy="6210300"/>
          </a:xfrm>
          <a:prstGeom prst="line">
            <a:avLst/>
          </a:prstGeom>
          <a:ln w="38100">
            <a:solidFill>
              <a:srgbClr val="991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78295" y="152400"/>
            <a:ext cx="8630478" cy="0"/>
          </a:xfrm>
          <a:prstGeom prst="line">
            <a:avLst/>
          </a:prstGeom>
          <a:ln w="38100">
            <a:solidFill>
              <a:srgbClr val="991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8922018" y="130538"/>
            <a:ext cx="0" cy="6276561"/>
          </a:xfrm>
          <a:prstGeom prst="line">
            <a:avLst/>
          </a:prstGeom>
          <a:ln w="38100">
            <a:solidFill>
              <a:srgbClr val="991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5257800" y="6400800"/>
            <a:ext cx="3664218" cy="6299"/>
          </a:xfrm>
          <a:prstGeom prst="line">
            <a:avLst/>
          </a:prstGeom>
          <a:ln w="38100">
            <a:solidFill>
              <a:srgbClr val="991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2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66800" y="5715000"/>
            <a:ext cx="7239000" cy="609600"/>
          </a:xfrm>
        </p:spPr>
        <p:txBody>
          <a:bodyPr>
            <a:noAutofit/>
          </a:bodyPr>
          <a:lstStyle>
            <a:lvl1pPr>
              <a:defRPr i="0" baseline="0"/>
            </a:lvl1pPr>
          </a:lstStyle>
          <a:p>
            <a:r>
              <a:rPr lang="en-US" sz="2000" dirty="0"/>
              <a:t>WHERE RESCUE </a:t>
            </a:r>
            <a:r>
              <a:rPr lang="en-US" sz="2000" i="1" dirty="0"/>
              <a:t>is</a:t>
            </a:r>
            <a:r>
              <a:rPr lang="en-US" sz="2000" dirty="0"/>
              <a:t> ONLY </a:t>
            </a:r>
            <a:r>
              <a:rPr lang="en-US" sz="2000" i="1" dirty="0"/>
              <a:t>the</a:t>
            </a:r>
            <a:r>
              <a:rPr lang="en-US" sz="2000" dirty="0"/>
              <a:t> BEGINNING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91000" y="3581400"/>
            <a:ext cx="4648200" cy="1828800"/>
          </a:xfr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rgbClr val="99172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i="1" dirty="0">
                <a:solidFill>
                  <a:schemeClr val="tx1"/>
                </a:solidFill>
              </a:rPr>
              <a:t>Presented by: Susan Peirce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President/Founder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Red Bucket Equine Rescue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invGray">
          <a:xfrm>
            <a:off x="381000" y="1981200"/>
            <a:ext cx="8382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rgbClr val="99172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rial"/>
                <a:cs typeface="Arial"/>
              </a:rPr>
              <a:t>How Not to be Your Own Volunteer</a:t>
            </a:r>
            <a:r>
              <a:rPr lang="is-IS" sz="2400" b="1" dirty="0">
                <a:latin typeface="Arial"/>
                <a:cs typeface="Arial"/>
              </a:rPr>
              <a:t>: </a:t>
            </a:r>
            <a:r>
              <a:rPr lang="en-US" sz="2400" b="1" dirty="0">
                <a:latin typeface="Arial"/>
                <a:cs typeface="Arial"/>
              </a:rPr>
              <a:t>Recruiting, Training</a:t>
            </a:r>
            <a:r>
              <a:rPr lang="is-IS" sz="2400" b="1" dirty="0">
                <a:latin typeface="Arial"/>
                <a:cs typeface="Arial"/>
              </a:rPr>
              <a:t>, </a:t>
            </a:r>
            <a:br>
              <a:rPr lang="is-IS" sz="2400" b="1" dirty="0">
                <a:latin typeface="Arial"/>
                <a:cs typeface="Arial"/>
              </a:rPr>
            </a:br>
            <a:r>
              <a:rPr lang="is-IS" sz="2400" b="1" dirty="0">
                <a:latin typeface="Arial"/>
                <a:cs typeface="Arial"/>
              </a:rPr>
              <a:t>Retaining a Solid Volunteer Core</a:t>
            </a:r>
          </a:p>
        </p:txBody>
      </p:sp>
      <p:pic>
        <p:nvPicPr>
          <p:cNvPr id="3" name="Picture 2" descr="image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/>
          <a:stretch/>
        </p:blipFill>
        <p:spPr>
          <a:xfrm>
            <a:off x="609600" y="2971800"/>
            <a:ext cx="355609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8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514600"/>
            <a:ext cx="3657600" cy="2895600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991720"/>
                </a:solidFill>
              </a:rPr>
              <a:t>We Spend a lot of time talking about the horses</a:t>
            </a:r>
            <a:r>
              <a:rPr lang="is-IS" sz="2100" b="1" dirty="0">
                <a:solidFill>
                  <a:srgbClr val="991720"/>
                </a:solidFill>
              </a:rPr>
              <a:t>…Let’s focus on the people:</a:t>
            </a:r>
          </a:p>
          <a:p>
            <a:endParaRPr lang="is-IS" sz="2100" b="1" dirty="0">
              <a:solidFill>
                <a:srgbClr val="991720"/>
              </a:solidFill>
            </a:endParaRPr>
          </a:p>
          <a:p>
            <a:r>
              <a:rPr lang="is-IS" sz="2100" b="1" dirty="0">
                <a:solidFill>
                  <a:srgbClr val="991720"/>
                </a:solidFill>
              </a:rPr>
              <a:t>Fundamentals of Human Behavior:  All behavior is designed to find meaning</a:t>
            </a:r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2" name="Picture 1" descr="im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3581400" cy="2895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Why Do People Volunteer?</a:t>
            </a:r>
          </a:p>
          <a:p>
            <a:endParaRPr lang="en-US" sz="2100" b="1" dirty="0">
              <a:solidFill>
                <a:srgbClr val="99172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They want to do something to bring meaning to their lives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They want to be bigger than themselves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Connect their gifts to something that makes a difference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3" name="Picture 2" descr="imag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4" y="2362201"/>
            <a:ext cx="456843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1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4038600" cy="2895600"/>
          </a:xfrm>
        </p:spPr>
        <p:txBody>
          <a:bodyPr>
            <a:normAutofit fontScale="92500"/>
          </a:bodyPr>
          <a:lstStyle/>
          <a:p>
            <a:r>
              <a:rPr lang="en-US" sz="2100" b="1" dirty="0">
                <a:solidFill>
                  <a:srgbClr val="991720"/>
                </a:solidFill>
              </a:rPr>
              <a:t>Boots on the Ground Enrichment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People want to belong to something meaningful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At a core level people want to give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Most people are not “fed” when they give/volunteer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2" name="Picture 1" descr="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40" y="2438400"/>
            <a:ext cx="422656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9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514600"/>
            <a:ext cx="3733800" cy="2895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91720"/>
                </a:solidFill>
              </a:rPr>
              <a:t>The Golden Rule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People want to be treated like they are healthy!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I’m OK, You’re OK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i="1" dirty="0">
                <a:solidFill>
                  <a:srgbClr val="000000"/>
                </a:solidFill>
              </a:rPr>
              <a:t>The Truth </a:t>
            </a:r>
            <a:r>
              <a:rPr lang="en-US" sz="1800" b="1" dirty="0">
                <a:solidFill>
                  <a:srgbClr val="000000"/>
                </a:solidFill>
              </a:rPr>
              <a:t>is at the core of Human Enrichment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3" name="Picture 2" descr="Jr. Re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7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438400"/>
            <a:ext cx="50292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rgbClr val="991720"/>
                </a:solidFill>
              </a:rPr>
              <a:t>In Leading Volunteers</a:t>
            </a:r>
            <a:r>
              <a:rPr lang="is-IS" sz="2800" b="1" dirty="0">
                <a:solidFill>
                  <a:srgbClr val="991720"/>
                </a:solidFill>
              </a:rPr>
              <a:t>…Feed Natural Human Desires</a:t>
            </a:r>
            <a:endParaRPr lang="en-US" sz="2800" dirty="0"/>
          </a:p>
          <a:p>
            <a:r>
              <a:rPr lang="en-US" sz="2000" b="1" dirty="0">
                <a:solidFill>
                  <a:srgbClr val="000000"/>
                </a:solidFill>
              </a:rPr>
              <a:t>People Want: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To be given goals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Feedback systems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To learn 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To be part of authenticity, something meaningful</a:t>
            </a:r>
            <a:r>
              <a:rPr lang="is-IS" sz="2000" b="1" dirty="0">
                <a:solidFill>
                  <a:srgbClr val="000000"/>
                </a:solidFill>
              </a:rPr>
              <a:t>…to matter!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2" name="Picture 1" descr="Faith #18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981200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0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Create an Environment that Invites Them to be Their Best</a:t>
            </a:r>
            <a:r>
              <a:rPr lang="is-IS" sz="2100" b="1" dirty="0">
                <a:solidFill>
                  <a:srgbClr val="991720"/>
                </a:solidFill>
              </a:rPr>
              <a:t>…</a:t>
            </a:r>
            <a:br>
              <a:rPr lang="is-IS" sz="2100" b="1" dirty="0">
                <a:solidFill>
                  <a:srgbClr val="991720"/>
                </a:solidFill>
              </a:rPr>
            </a:br>
            <a:r>
              <a:rPr lang="is-IS" sz="2100" b="1" dirty="0">
                <a:solidFill>
                  <a:srgbClr val="991720"/>
                </a:solidFill>
              </a:rPr>
              <a:t>and an Environment that is Safe!</a:t>
            </a:r>
            <a:endParaRPr lang="en-US" sz="2000" dirty="0"/>
          </a:p>
          <a:p>
            <a:pPr algn="ctr"/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2" name="Picture 1" descr="imag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4572000" cy="3143250"/>
          </a:xfrm>
          <a:prstGeom prst="rect">
            <a:avLst/>
          </a:prstGeom>
        </p:spPr>
      </p:pic>
      <p:pic>
        <p:nvPicPr>
          <p:cNvPr id="3" name="Picture 2" descr="imag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2362200" cy="33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057400"/>
            <a:ext cx="419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When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b="1" dirty="0">
                <a:solidFill>
                  <a:srgbClr val="800000"/>
                </a:solidFill>
              </a:rPr>
              <a:t>Loss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b="1" dirty="0">
                <a:solidFill>
                  <a:srgbClr val="800000"/>
                </a:solidFill>
              </a:rPr>
              <a:t>Occurs</a:t>
            </a:r>
            <a:endParaRPr lang="en-US" sz="2400" dirty="0">
              <a:solidFill>
                <a:srgbClr val="800000"/>
              </a:solidFill>
            </a:endParaRP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Provide a Forum for Grief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Process depression, anger, and "why are we doing this</a:t>
            </a:r>
            <a:r>
              <a:rPr lang="is-IS" dirty="0"/>
              <a:t>…</a:t>
            </a:r>
            <a:r>
              <a:rPr lang="en-US" dirty="0"/>
              <a:t>?"</a:t>
            </a:r>
          </a:p>
          <a:p>
            <a:r>
              <a:rPr lang="is-IS" dirty="0"/>
              <a:t>  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Create a sense of community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Pay respect for the horse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Heal through stories, memories, and connect back to ..."why we are doing this...!"</a:t>
            </a:r>
          </a:p>
        </p:txBody>
      </p:sp>
      <p:pic>
        <p:nvPicPr>
          <p:cNvPr id="7" name="Picture 6" descr="image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981200"/>
            <a:ext cx="4648200" cy="43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A Leader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Deeply encourages &amp; inspires others:</a:t>
            </a:r>
          </a:p>
          <a:p>
            <a:pPr marL="627063" lvl="1" indent="-169863">
              <a:buFont typeface="Arial"/>
              <a:buChar char="•"/>
            </a:pPr>
            <a:r>
              <a:rPr lang="en-US" dirty="0"/>
              <a:t> team members</a:t>
            </a:r>
          </a:p>
          <a:p>
            <a:pPr marL="627063" lvl="1" indent="-169863">
              <a:buFont typeface="Arial"/>
              <a:buChar char="•"/>
            </a:pPr>
            <a:r>
              <a:rPr lang="en-US" dirty="0"/>
              <a:t> staff</a:t>
            </a:r>
          </a:p>
          <a:p>
            <a:pPr marL="627063" lvl="1" indent="-169863">
              <a:buFont typeface="Arial"/>
              <a:buChar char="•"/>
            </a:pPr>
            <a:r>
              <a:rPr lang="en-US" dirty="0"/>
              <a:t> donors</a:t>
            </a:r>
          </a:p>
          <a:p>
            <a:pPr marL="627063" lvl="1" indent="-169863">
              <a:lnSpc>
                <a:spcPct val="130000"/>
              </a:lnSpc>
              <a:buFont typeface="Arial"/>
              <a:buChar char="•"/>
            </a:pPr>
            <a:r>
              <a:rPr lang="en-US" dirty="0"/>
              <a:t> community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Invites the very best 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Provides the "why" behind everything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Connects the dots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Role models what “good” looks like ....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Demonstrates Accountability </a:t>
            </a:r>
            <a:r>
              <a:rPr lang="bg-BG" dirty="0"/>
              <a:t>  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Helps the Organization Learn from failure</a:t>
            </a:r>
          </a:p>
          <a:p>
            <a:endParaRPr lang="en-US" dirty="0"/>
          </a:p>
        </p:txBody>
      </p:sp>
      <p:pic>
        <p:nvPicPr>
          <p:cNvPr id="3" name="Picture 2" descr="IMG_453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6087" r="9189" b="18397"/>
          <a:stretch/>
        </p:blipFill>
        <p:spPr>
          <a:xfrm>
            <a:off x="5410200" y="2133600"/>
            <a:ext cx="3217334" cy="39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057400"/>
            <a:ext cx="5638800" cy="41910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900" b="1" dirty="0">
                <a:solidFill>
                  <a:srgbClr val="991720"/>
                </a:solidFill>
              </a:rPr>
              <a:t>Examples of Enrichment at Red Bucket</a:t>
            </a:r>
          </a:p>
          <a:p>
            <a:pPr algn="ctr"/>
            <a:endParaRPr lang="is-IS" sz="2600" b="1" dirty="0">
              <a:solidFill>
                <a:srgbClr val="991720"/>
              </a:solidFill>
            </a:endParaRP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Curry Comb Club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Fire Side Chats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Cross Tie Clinics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Team Member/Volunteer Newsletter Highlights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“Round-Ups”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/>
              <a:t>Guardian Horses</a:t>
            </a:r>
            <a:r>
              <a:rPr lang="is-IS" sz="2000" dirty="0"/>
              <a:t>…and Donkeys</a:t>
            </a:r>
          </a:p>
          <a:p>
            <a:pPr marL="1085850" lvl="1" indent="-342900">
              <a:buFont typeface="Arial"/>
              <a:buChar char="•"/>
            </a:pPr>
            <a:r>
              <a:rPr lang="is-IS" sz="2000" dirty="0"/>
              <a:t>Promotions</a:t>
            </a:r>
          </a:p>
          <a:p>
            <a:pPr marL="1085850" lvl="1" indent="-342900">
              <a:buFont typeface="Arial"/>
              <a:buChar char="•"/>
            </a:pPr>
            <a:r>
              <a:rPr lang="is-IS" sz="2000" dirty="0"/>
              <a:t>Meetings, Team Operations, Leadership</a:t>
            </a:r>
          </a:p>
          <a:p>
            <a:pPr marL="1085850" lvl="1" indent="-342900">
              <a:buFont typeface="Arial"/>
              <a:buChar char="•"/>
            </a:pPr>
            <a:r>
              <a:rPr lang="is-IS" sz="2000" dirty="0"/>
              <a:t>Invitations</a:t>
            </a:r>
          </a:p>
          <a:p>
            <a:pPr marL="1085850" lvl="1" indent="-342900">
              <a:buFont typeface="Arial"/>
              <a:buChar char="•"/>
            </a:pPr>
            <a:r>
              <a:rPr lang="is-IS" sz="2000" dirty="0"/>
              <a:t>Internships</a:t>
            </a:r>
          </a:p>
          <a:p>
            <a:pPr marL="1085850" lvl="1" indent="-342900">
              <a:buFont typeface="Arial"/>
              <a:buChar char="•"/>
            </a:pPr>
            <a:r>
              <a:rPr lang="is-IS" sz="2000" dirty="0"/>
              <a:t>Training</a:t>
            </a:r>
          </a:p>
          <a:p>
            <a:pPr marL="1085850" lvl="1" indent="-342900">
              <a:buFont typeface="Arial"/>
              <a:buChar char="•"/>
            </a:pPr>
            <a:r>
              <a:rPr lang="is-IS" sz="2000" dirty="0"/>
              <a:t>The Jr. Reds</a:t>
            </a:r>
          </a:p>
          <a:p>
            <a:pPr marL="1085850" lvl="1" indent="-342900">
              <a:buFont typeface="Arial"/>
              <a:buChar char="•"/>
            </a:pPr>
            <a:r>
              <a:rPr lang="is-IS" sz="2000" dirty="0"/>
              <a:t>Family BBQ’s</a:t>
            </a:r>
          </a:p>
          <a:p>
            <a:pPr marL="1085850" lvl="1" indent="-342900">
              <a:buFont typeface="Arial"/>
              <a:buChar char="•"/>
            </a:pPr>
            <a:r>
              <a:rPr lang="is-IS" sz="2000" dirty="0"/>
              <a:t>Memorials</a:t>
            </a:r>
          </a:p>
          <a:p>
            <a:pPr marL="1085850" lvl="1" indent="-342900">
              <a:buFont typeface="Arial"/>
              <a:buChar char="•"/>
            </a:pPr>
            <a:r>
              <a:rPr lang="is-IS" sz="2000" dirty="0"/>
              <a:t>Summits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algn="ctr"/>
            <a:endParaRPr lang="en-US" sz="2000" dirty="0">
              <a:solidFill>
                <a:srgbClr val="991720"/>
              </a:solidFill>
            </a:endParaRPr>
          </a:p>
          <a:p>
            <a:pPr algn="ctr"/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3" name="Picture 2" descr="im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244316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09800"/>
            <a:ext cx="46482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2100" b="1" dirty="0">
                <a:solidFill>
                  <a:srgbClr val="991720"/>
                </a:solidFill>
              </a:rPr>
              <a:t>How Not to be Your Own Volunteer?  </a:t>
            </a:r>
            <a:br>
              <a:rPr lang="en-US" sz="2100" b="1" dirty="0">
                <a:solidFill>
                  <a:srgbClr val="991720"/>
                </a:solidFill>
              </a:rPr>
            </a:br>
            <a:r>
              <a:rPr lang="en-US" sz="2100" b="1" dirty="0">
                <a:solidFill>
                  <a:srgbClr val="991720"/>
                </a:solidFill>
              </a:rPr>
              <a:t>Give</a:t>
            </a:r>
            <a:r>
              <a:rPr lang="is-IS" sz="2100" b="1" dirty="0">
                <a:solidFill>
                  <a:srgbClr val="991720"/>
                </a:solidFill>
              </a:rPr>
              <a:t>…Give...Give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Leadership Roles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Clarity</a:t>
            </a:r>
            <a:r>
              <a:rPr lang="is-IS" sz="2000" dirty="0"/>
              <a:t>…Mission, Vision, Values; Roles and Responsibilites; Expectations</a:t>
            </a:r>
          </a:p>
          <a:p>
            <a:pPr marL="342900" indent="-342900">
              <a:buFont typeface="Arial"/>
              <a:buChar char="•"/>
            </a:pPr>
            <a:endParaRPr lang="is-IS" sz="2000" dirty="0"/>
          </a:p>
          <a:p>
            <a:pPr marL="342900" indent="-342900">
              <a:buFont typeface="Arial"/>
              <a:buChar char="•"/>
            </a:pPr>
            <a:r>
              <a:rPr lang="is-IS" sz="2000" dirty="0"/>
              <a:t>Knowledge</a:t>
            </a:r>
          </a:p>
          <a:p>
            <a:pPr marL="342900" indent="-342900">
              <a:buFont typeface="Arial"/>
              <a:buChar char="•"/>
            </a:pPr>
            <a:endParaRPr lang="is-IS" sz="2000" dirty="0"/>
          </a:p>
          <a:p>
            <a:pPr marL="342900" indent="-342900">
              <a:buFont typeface="Arial"/>
              <a:buChar char="•"/>
            </a:pPr>
            <a:r>
              <a:rPr lang="is-IS" sz="2000" dirty="0"/>
              <a:t>A Voice-Solution Orientation</a:t>
            </a:r>
          </a:p>
          <a:p>
            <a:pPr marL="342900" indent="-342900">
              <a:buFont typeface="Arial"/>
              <a:buChar char="•"/>
            </a:pPr>
            <a:endParaRPr lang="is-IS" sz="2000" dirty="0"/>
          </a:p>
          <a:p>
            <a:pPr marL="342900" indent="-342900">
              <a:buFont typeface="Arial"/>
              <a:buChar char="•"/>
            </a:pPr>
            <a:r>
              <a:rPr lang="is-IS" sz="2000" dirty="0"/>
              <a:t>Ownership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algn="ctr"/>
            <a:endParaRPr lang="en-US" sz="2000" dirty="0">
              <a:solidFill>
                <a:srgbClr val="991720"/>
              </a:solidFill>
            </a:endParaRPr>
          </a:p>
          <a:p>
            <a:pPr algn="ctr"/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3" name="Picture 2" descr="A5919A01-01DC-435A-8845-0CF0D9EDE2A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/>
          <a:stretch/>
        </p:blipFill>
        <p:spPr>
          <a:xfrm>
            <a:off x="4800600" y="2133600"/>
            <a:ext cx="3936999" cy="377564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7727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81200"/>
            <a:ext cx="41910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sz="2300" b="1" dirty="0">
                <a:solidFill>
                  <a:srgbClr val="991720"/>
                </a:solidFill>
              </a:rPr>
              <a:t>Orientation Begins: Day One</a:t>
            </a:r>
            <a:endParaRPr lang="en-US" sz="2300" dirty="0"/>
          </a:p>
          <a:p>
            <a:r>
              <a:rPr lang="en-US" sz="2000" dirty="0">
                <a:solidFill>
                  <a:srgbClr val="000000"/>
                </a:solidFill>
              </a:rPr>
              <a:t>Application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Welcome and Invitation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Monthly New Team Member Orientation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History</a:t>
            </a:r>
            <a:r>
              <a:rPr lang="is-IS" sz="2000" dirty="0">
                <a:solidFill>
                  <a:srgbClr val="000000"/>
                </a:solidFill>
              </a:rPr>
              <a:t>…the “why” behind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Mission, Vision, Values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Culture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Expectations</a:t>
            </a:r>
          </a:p>
          <a:p>
            <a:pPr marL="685800" lvl="1" indent="-2222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Dress code</a:t>
            </a:r>
          </a:p>
          <a:p>
            <a:pPr marL="685800" lvl="1" indent="-2222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Conduct</a:t>
            </a:r>
          </a:p>
          <a:p>
            <a:pPr marL="685800" lvl="1" indent="-2222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Commitment and Character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Tour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Sign-up Opportunities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Selection is a two-way street</a:t>
            </a:r>
          </a:p>
          <a:p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2" name="Picture 1" descr="Volunteer Orientati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7544" b="6725"/>
          <a:stretch/>
        </p:blipFill>
        <p:spPr>
          <a:xfrm>
            <a:off x="4111564" y="2362200"/>
            <a:ext cx="4651436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3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Remember the Culture</a:t>
            </a:r>
            <a:r>
              <a:rPr lang="is-IS" sz="2100" b="1" dirty="0">
                <a:solidFill>
                  <a:srgbClr val="991720"/>
                </a:solidFill>
              </a:rPr>
              <a:t>…The Language</a:t>
            </a:r>
            <a:endParaRPr lang="en-US" sz="2000" dirty="0"/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We did this</a:t>
            </a:r>
            <a:r>
              <a:rPr lang="is-IS" sz="2000" dirty="0">
                <a:solidFill>
                  <a:srgbClr val="000000"/>
                </a:solidFill>
              </a:rPr>
              <a:t>…</a:t>
            </a:r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6" name="Picture 5" descr="Finbar BEFOR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4114800" cy="2743200"/>
          </a:xfrm>
          <a:prstGeom prst="rect">
            <a:avLst/>
          </a:prstGeom>
        </p:spPr>
      </p:pic>
      <p:pic>
        <p:nvPicPr>
          <p:cNvPr id="7" name="Picture 6" descr="Susan &amp; Finbar Jumping 5 - Version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3886200" cy="27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7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133600"/>
            <a:ext cx="3352800" cy="6096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And This </a:t>
            </a:r>
            <a:r>
              <a:rPr lang="is-IS" sz="2100" b="1" dirty="0">
                <a:solidFill>
                  <a:srgbClr val="991720"/>
                </a:solidFill>
              </a:rPr>
              <a:t>…</a:t>
            </a:r>
            <a:endParaRPr lang="en-US" sz="2100" dirty="0"/>
          </a:p>
          <a:p>
            <a:pPr algn="ctr"/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8" name="Picture 7" descr="Lia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3733800" cy="3060093"/>
          </a:xfrm>
          <a:prstGeom prst="rect">
            <a:avLst/>
          </a:prstGeom>
        </p:spPr>
      </p:pic>
      <p:pic>
        <p:nvPicPr>
          <p:cNvPr id="9" name="Picture 8" descr="Liam Af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35" y="3200400"/>
            <a:ext cx="42370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6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133600"/>
            <a:ext cx="3352800" cy="6096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And This </a:t>
            </a:r>
            <a:r>
              <a:rPr lang="is-IS" sz="2100" b="1" dirty="0">
                <a:solidFill>
                  <a:srgbClr val="991720"/>
                </a:solidFill>
              </a:rPr>
              <a:t>…</a:t>
            </a:r>
            <a:endParaRPr lang="en-US" sz="2100" dirty="0"/>
          </a:p>
          <a:p>
            <a:pPr algn="ctr"/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6" name="Picture 5" descr="Bentley 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7" y="3590480"/>
            <a:ext cx="3543893" cy="2657920"/>
          </a:xfrm>
          <a:prstGeom prst="rect">
            <a:avLst/>
          </a:prstGeom>
        </p:spPr>
      </p:pic>
      <p:pic>
        <p:nvPicPr>
          <p:cNvPr id="7" name="Picture 6" descr="Bentley #17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76600"/>
            <a:ext cx="4191000" cy="29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52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133600"/>
            <a:ext cx="3352800" cy="6096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And This </a:t>
            </a:r>
            <a:r>
              <a:rPr lang="is-IS" sz="2100" b="1" dirty="0">
                <a:solidFill>
                  <a:srgbClr val="991720"/>
                </a:solidFill>
              </a:rPr>
              <a:t>…</a:t>
            </a:r>
            <a:endParaRPr lang="en-US" sz="2100" dirty="0"/>
          </a:p>
          <a:p>
            <a:pPr algn="ctr"/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8" name="Picture 7" descr="magnum befor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8771"/>
            <a:ext cx="4983480" cy="3559629"/>
          </a:xfrm>
          <a:prstGeom prst="rect">
            <a:avLst/>
          </a:prstGeom>
        </p:spPr>
      </p:pic>
      <p:pic>
        <p:nvPicPr>
          <p:cNvPr id="9" name="Picture 8" descr="Magnum &amp; Phoeb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573421"/>
            <a:ext cx="2623107" cy="36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9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133600"/>
            <a:ext cx="3352800" cy="6096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And This </a:t>
            </a:r>
            <a:r>
              <a:rPr lang="is-IS" sz="2100" b="1" dirty="0">
                <a:solidFill>
                  <a:srgbClr val="991720"/>
                </a:solidFill>
              </a:rPr>
              <a:t>…</a:t>
            </a:r>
            <a:endParaRPr lang="en-US" sz="2100" dirty="0"/>
          </a:p>
          <a:p>
            <a:pPr algn="ctr"/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2" name="Picture 1" descr="Charlie Before #3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4174083" cy="2887585"/>
          </a:xfrm>
          <a:prstGeom prst="rect">
            <a:avLst/>
          </a:prstGeom>
        </p:spPr>
      </p:pic>
      <p:pic>
        <p:nvPicPr>
          <p:cNvPr id="3" name="Picture 2" descr="Charlie Today (Susan #305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0"/>
            <a:ext cx="3699745" cy="29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51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85800" y="2743200"/>
            <a:ext cx="47244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rgbClr val="991720"/>
                </a:solidFill>
              </a:rPr>
              <a:t>BE BOLD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This is not a practice life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Our rescue is NOT a practice rescue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We want our volunteers to brag!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We want them to know it is because of them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3" name="Picture 2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2819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4343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800000"/>
                </a:solidFill>
              </a:rPr>
              <a:t>Culture Precedes</a:t>
            </a:r>
            <a:r>
              <a:rPr lang="is-IS" sz="1800" b="1" dirty="0">
                <a:solidFill>
                  <a:srgbClr val="800000"/>
                </a:solidFill>
              </a:rPr>
              <a:t>…Everything!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is-IS" sz="1800" dirty="0"/>
              <a:t>Culture is Defined as: “how we do things around here”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is-IS" sz="1800" dirty="0"/>
              <a:t>Culture is considered to be the most important element in healthy organizations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is-IS" sz="1800" dirty="0"/>
              <a:t>Culture</a:t>
            </a:r>
            <a:r>
              <a:rPr lang="en-US" sz="1800" dirty="0"/>
              <a:t> is Intentional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/>
              <a:t>Every Strong Culture has Its Own Language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/>
              <a:t>What is the Language of Red Bucket?</a:t>
            </a: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2" name="Picture 1" descr="Volunteer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b="24977"/>
          <a:stretch/>
        </p:blipFill>
        <p:spPr>
          <a:xfrm>
            <a:off x="4842546" y="2286000"/>
            <a:ext cx="39204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533400"/>
          </a:xfrm>
        </p:spPr>
        <p:txBody>
          <a:bodyPr>
            <a:normAutofit/>
          </a:bodyPr>
          <a:lstStyle/>
          <a:p>
            <a:pPr algn="ctr"/>
            <a:r>
              <a:rPr lang="en-US" sz="1900" b="1" dirty="0">
                <a:solidFill>
                  <a:srgbClr val="991720"/>
                </a:solidFill>
              </a:rPr>
              <a:t>The Language of Red Bucket:  “Welcome to the Ranch the Horses Own”</a:t>
            </a:r>
          </a:p>
          <a:p>
            <a:endParaRPr lang="en-US" sz="2100" b="1" dirty="0">
              <a:solidFill>
                <a:srgbClr val="991720"/>
              </a:solidFill>
            </a:endParaRPr>
          </a:p>
          <a:p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2" name="Picture 1" descr="im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5562600" cy="37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048000"/>
            <a:ext cx="3962400" cy="838200"/>
          </a:xfrm>
        </p:spPr>
        <p:txBody>
          <a:bodyPr>
            <a:normAutofit/>
          </a:bodyPr>
          <a:lstStyle/>
          <a:p>
            <a:pPr algn="ctr"/>
            <a:r>
              <a:rPr lang="en-US" sz="1900" b="1" dirty="0">
                <a:solidFill>
                  <a:srgbClr val="991720"/>
                </a:solidFill>
              </a:rPr>
              <a:t>“We Serve Our Horses, One Another and Our Community”</a:t>
            </a:r>
          </a:p>
          <a:p>
            <a:endParaRPr lang="en-US" sz="2100" b="1" dirty="0">
              <a:solidFill>
                <a:srgbClr val="991720"/>
              </a:solidFill>
            </a:endParaRPr>
          </a:p>
          <a:p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3" name="Picture 2" descr="imag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5"/>
          <a:stretch/>
        </p:blipFill>
        <p:spPr>
          <a:xfrm>
            <a:off x="4495800" y="1981200"/>
            <a:ext cx="3817673" cy="42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“We Just Saved Another Horse”</a:t>
            </a:r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2" name="Picture 1" descr="Violet BEFOR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4419600" cy="3535680"/>
          </a:xfrm>
          <a:prstGeom prst="rect">
            <a:avLst/>
          </a:prstGeom>
        </p:spPr>
      </p:pic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3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“We Just Had a New Baby”</a:t>
            </a:r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3" name="Picture 2" descr="imag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“We Just Got a Horse a New Home”</a:t>
            </a:r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2" name="Picture 1" descr="image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5638800" cy="37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991720"/>
                </a:solidFill>
              </a:rPr>
              <a:t>“We Made A Movie”</a:t>
            </a:r>
            <a:endParaRPr lang="en-US" sz="2100" dirty="0">
              <a:solidFill>
                <a:srgbClr val="99172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Redbucket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1600200"/>
          </a:xfrm>
          <a:prstGeom prst="rect">
            <a:avLst/>
          </a:prstGeom>
        </p:spPr>
      </p:pic>
      <p:pic>
        <p:nvPicPr>
          <p:cNvPr id="3" name="Picture 2" descr="im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2627489" cy="3547110"/>
          </a:xfrm>
          <a:prstGeom prst="rect">
            <a:avLst/>
          </a:prstGeom>
        </p:spPr>
      </p:pic>
      <p:pic>
        <p:nvPicPr>
          <p:cNvPr id="2" name="Picture 1" descr="Emma's Chan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146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07354"/>
      </p:ext>
    </p:extLst>
  </p:cSld>
  <p:clrMapOvr>
    <a:masterClrMapping/>
  </p:clrMapOvr>
</p:sld>
</file>

<file path=ppt/theme/theme1.xml><?xml version="1.0" encoding="utf-8"?>
<a:theme xmlns:a="http://schemas.openxmlformats.org/drawingml/2006/main" name="HHC_template_wh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466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HHC_template_wht</vt:lpstr>
      <vt:lpstr>WHERE RESCUE is ONLY the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Humane Society of the United States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Gendron</dc:creator>
  <cp:lastModifiedBy>judy caffrey</cp:lastModifiedBy>
  <cp:revision>56</cp:revision>
  <dcterms:created xsi:type="dcterms:W3CDTF">2015-04-29T20:20:07Z</dcterms:created>
  <dcterms:modified xsi:type="dcterms:W3CDTF">2016-09-24T18:06:24Z</dcterms:modified>
</cp:coreProperties>
</file>