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64" r:id="rId2"/>
    <p:sldMasterId id="2147483732" r:id="rId3"/>
    <p:sldMasterId id="2147483841" r:id="rId4"/>
  </p:sldMasterIdLst>
  <p:notesMasterIdLst>
    <p:notesMasterId r:id="rId28"/>
  </p:notesMasterIdLst>
  <p:handoutMasterIdLst>
    <p:handoutMasterId r:id="rId29"/>
  </p:handoutMasterIdLst>
  <p:sldIdLst>
    <p:sldId id="730" r:id="rId5"/>
    <p:sldId id="764" r:id="rId6"/>
    <p:sldId id="723" r:id="rId7"/>
    <p:sldId id="645" r:id="rId8"/>
    <p:sldId id="539" r:id="rId9"/>
    <p:sldId id="484" r:id="rId10"/>
    <p:sldId id="772" r:id="rId11"/>
    <p:sldId id="773" r:id="rId12"/>
    <p:sldId id="765" r:id="rId13"/>
    <p:sldId id="728" r:id="rId14"/>
    <p:sldId id="691" r:id="rId15"/>
    <p:sldId id="540" r:id="rId16"/>
    <p:sldId id="731" r:id="rId17"/>
    <p:sldId id="733" r:id="rId18"/>
    <p:sldId id="734" r:id="rId19"/>
    <p:sldId id="735" r:id="rId20"/>
    <p:sldId id="743" r:id="rId21"/>
    <p:sldId id="776" r:id="rId22"/>
    <p:sldId id="775" r:id="rId23"/>
    <p:sldId id="774" r:id="rId24"/>
    <p:sldId id="770" r:id="rId25"/>
    <p:sldId id="738" r:id="rId26"/>
    <p:sldId id="771" r:id="rId27"/>
  </p:sldIdLst>
  <p:sldSz cx="9144000" cy="6858000" type="screen4x3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4B7"/>
    <a:srgbClr val="FFCC00"/>
    <a:srgbClr val="B4560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725" autoAdjust="0"/>
    <p:restoredTop sz="91716" autoAdjust="0"/>
  </p:normalViewPr>
  <p:slideViewPr>
    <p:cSldViewPr snapToGrid="0" snapToObjects="1">
      <p:cViewPr>
        <p:scale>
          <a:sx n="100" d="100"/>
          <a:sy n="100" d="100"/>
        </p:scale>
        <p:origin x="-802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98"/>
    </p:cViewPr>
  </p:sorterViewPr>
  <p:notesViewPr>
    <p:cSldViewPr snapToGrid="0" snapToObjects="1">
      <p:cViewPr varScale="1">
        <p:scale>
          <a:sx n="81" d="100"/>
          <a:sy n="81" d="100"/>
        </p:scale>
        <p:origin x="-2352" y="-102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76190476190477"/>
          <c:y val="0"/>
          <c:w val="0.68864468864468864"/>
          <c:h val="0.969444444444444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explosion val="24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BAD-4254-8951-9B3282C276F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BAD-4254-8951-9B3282C276FD}"/>
              </c:ext>
            </c:extLst>
          </c:dPt>
          <c:dLbls>
            <c:delete val="1"/>
          </c:dLbls>
          <c:cat>
            <c:strRef>
              <c:f>Sheet2!$A$2:$A$3</c:f>
              <c:strCache>
                <c:ptCount val="2"/>
                <c:pt idx="0">
                  <c:v>Shelters and Rescues</c:v>
                </c:pt>
                <c:pt idx="1">
                  <c:v>Other</c:v>
                </c:pt>
              </c:strCache>
            </c:strRef>
          </c:cat>
          <c:val>
            <c:numRef>
              <c:f>Sheet2!$B$2:$B$3</c:f>
              <c:numCache>
                <c:formatCode>0%</c:formatCode>
                <c:ptCount val="2"/>
                <c:pt idx="0">
                  <c:v>0.41499999999999998</c:v>
                </c:pt>
                <c:pt idx="1">
                  <c:v>0.58499999999999996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AD-4254-8951-9B3282C276F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08677741469156"/>
          <c:y val="8.4351784897256366E-2"/>
          <c:w val="0.68864468864468864"/>
          <c:h val="0.969444444444444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explosion val="24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0.24665</cdr:x>
      <cdr:y>0.2123</cdr:y>
    </cdr:from>
    <cdr:to>
      <cdr:x>0.46392</cdr:x>
      <cdr:y>0.35208</cdr:y>
    </cdr:to>
    <cdr:sp macro="" textlink="">
      <cdr:nvSpPr>
        <cdr:cNvPr id="2" name="TextBox 1"/>
        <cdr:cNvSpPr txBox="1"/>
      </cdr:nvSpPr>
      <cdr:spPr>
        <a:xfrm xmlns:a="http://schemas.openxmlformats.org/drawingml/2006/main" rot="2687957">
          <a:off x="2077198" y="1100064"/>
          <a:ext cx="1829808" cy="724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Shelter System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0.05891</cdr:x>
      <cdr:y>0.86952</cdr:y>
    </cdr:from>
    <cdr:to>
      <cdr:x>0.91621</cdr:x>
      <cdr:y>0.98197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6104" y="3962510"/>
          <a:ext cx="7219949" cy="512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3200" b="1" dirty="0" smtClean="0">
              <a:solidFill>
                <a:schemeClr val="tx2"/>
              </a:solidFill>
            </a:rPr>
            <a:t>The majority of dogs &amp; cats are doing ok…</a:t>
          </a:r>
          <a:endParaRPr lang="en-US" sz="1100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0.13412</cdr:x>
      <cdr:y>0.34495</cdr:y>
    </cdr:from>
    <cdr:to>
      <cdr:x>0.5723</cdr:x>
      <cdr:y>0.58577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235" y="1737119"/>
          <a:ext cx="2000250" cy="1212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600" b="1" dirty="0" smtClean="0">
              <a:solidFill>
                <a:schemeClr val="bg1"/>
              </a:solidFill>
            </a:rPr>
            <a:t>Other</a:t>
          </a:r>
        </a:p>
        <a:p xmlns:a="http://schemas.openxmlformats.org/drawingml/2006/main">
          <a:r>
            <a:rPr lang="en-US" sz="3600" b="1" dirty="0" smtClean="0">
              <a:solidFill>
                <a:schemeClr val="bg1"/>
              </a:solidFill>
            </a:rPr>
            <a:t> sources</a:t>
          </a:r>
          <a:endParaRPr lang="en-US" sz="3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0.57856</cdr:x>
      <cdr:y>0.26612</cdr:y>
    </cdr:from>
    <cdr:to>
      <cdr:x>0.87485</cdr:x>
      <cdr:y>0.5574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41060" y="1340115"/>
          <a:ext cx="1352550" cy="146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2600" b="1" dirty="0" smtClean="0">
              <a:solidFill>
                <a:schemeClr val="bg1"/>
              </a:solidFill>
            </a:rPr>
            <a:t>Shelters </a:t>
          </a:r>
          <a:endParaRPr lang="en-US" sz="26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sz="2600" b="1" dirty="0" smtClean="0">
              <a:solidFill>
                <a:schemeClr val="bg1"/>
              </a:solidFill>
            </a:rPr>
            <a:t>&amp;</a:t>
          </a:r>
        </a:p>
        <a:p xmlns:a="http://schemas.openxmlformats.org/drawingml/2006/main">
          <a:pPr algn="r"/>
          <a:r>
            <a:rPr lang="en-US" sz="2600" b="1" dirty="0" smtClean="0">
              <a:solidFill>
                <a:schemeClr val="bg1"/>
              </a:solidFill>
            </a:rPr>
            <a:t>Rescues</a:t>
          </a:r>
          <a:endParaRPr lang="en-US" sz="26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0.21916</cdr:x>
      <cdr:y>0.26274</cdr:y>
    </cdr:from>
    <cdr:to>
      <cdr:x>0.46062</cdr:x>
      <cdr:y>0.41701</cdr:y>
    </cdr:to>
    <cdr:sp macro="" textlink="">
      <cdr:nvSpPr>
        <cdr:cNvPr id="2" name="TextBox 1"/>
        <cdr:cNvSpPr txBox="1"/>
      </cdr:nvSpPr>
      <cdr:spPr>
        <a:xfrm xmlns:a="http://schemas.openxmlformats.org/drawingml/2006/main" rot="2687957">
          <a:off x="1520297" y="1456297"/>
          <a:ext cx="1674966" cy="855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Shelter System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8471"/>
          </a:xfrm>
          <a:prstGeom prst="rect">
            <a:avLst/>
          </a:prstGeom>
        </p:spPr>
        <p:txBody>
          <a:bodyPr vert="horz" lIns="94098" tIns="47048" rIns="94098" bIns="470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0"/>
            <a:ext cx="3077739" cy="468471"/>
          </a:xfrm>
          <a:prstGeom prst="rect">
            <a:avLst/>
          </a:prstGeom>
        </p:spPr>
        <p:txBody>
          <a:bodyPr vert="horz" lIns="94098" tIns="47048" rIns="94098" bIns="47048" rtlCol="0"/>
          <a:lstStyle>
            <a:lvl1pPr algn="r">
              <a:defRPr sz="1200"/>
            </a:lvl1pPr>
          </a:lstStyle>
          <a:p>
            <a:fld id="{3F23A5FC-2DF8-494F-9CF7-FBCD604B2E43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9327"/>
            <a:ext cx="3077739" cy="468471"/>
          </a:xfrm>
          <a:prstGeom prst="rect">
            <a:avLst/>
          </a:prstGeom>
        </p:spPr>
        <p:txBody>
          <a:bodyPr vert="horz" lIns="94098" tIns="47048" rIns="94098" bIns="470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899327"/>
            <a:ext cx="3077739" cy="468471"/>
          </a:xfrm>
          <a:prstGeom prst="rect">
            <a:avLst/>
          </a:prstGeom>
        </p:spPr>
        <p:txBody>
          <a:bodyPr vert="horz" lIns="94098" tIns="47048" rIns="94098" bIns="47048" rtlCol="0" anchor="b"/>
          <a:lstStyle>
            <a:lvl1pPr algn="r">
              <a:defRPr sz="1200"/>
            </a:lvl1pPr>
          </a:lstStyle>
          <a:p>
            <a:fld id="{96330CA2-1EE9-48E2-8019-FD3334BE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8471"/>
          </a:xfrm>
          <a:prstGeom prst="rect">
            <a:avLst/>
          </a:prstGeom>
        </p:spPr>
        <p:txBody>
          <a:bodyPr vert="horz" lIns="94098" tIns="47048" rIns="94098" bIns="470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0"/>
            <a:ext cx="3077739" cy="468471"/>
          </a:xfrm>
          <a:prstGeom prst="rect">
            <a:avLst/>
          </a:prstGeom>
        </p:spPr>
        <p:txBody>
          <a:bodyPr vert="horz" lIns="94098" tIns="47048" rIns="94098" bIns="47048" rtlCol="0"/>
          <a:lstStyle>
            <a:lvl1pPr algn="r">
              <a:defRPr sz="1200"/>
            </a:lvl1pPr>
          </a:lstStyle>
          <a:p>
            <a:fld id="{471229DD-9C96-A046-9E65-44F64D6B2F36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98" tIns="47048" rIns="94098" bIns="470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098" tIns="47048" rIns="94098" bIns="470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9327"/>
            <a:ext cx="3077739" cy="468471"/>
          </a:xfrm>
          <a:prstGeom prst="rect">
            <a:avLst/>
          </a:prstGeom>
        </p:spPr>
        <p:txBody>
          <a:bodyPr vert="horz" lIns="94098" tIns="47048" rIns="94098" bIns="470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899327"/>
            <a:ext cx="3077739" cy="468471"/>
          </a:xfrm>
          <a:prstGeom prst="rect">
            <a:avLst/>
          </a:prstGeom>
        </p:spPr>
        <p:txBody>
          <a:bodyPr vert="horz" lIns="94098" tIns="47048" rIns="94098" bIns="47048" rtlCol="0" anchor="b"/>
          <a:lstStyle>
            <a:lvl1pPr algn="r">
              <a:defRPr sz="1200"/>
            </a:lvl1pPr>
          </a:lstStyle>
          <a:p>
            <a:fld id="{17891D60-29B4-2F40-B5BC-F835AFB02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1D60-29B4-2F40-B5BC-F835AFB0295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1D60-29B4-2F40-B5BC-F835AFB029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2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7E746-B9A1-4AC1-A456-7391556D5F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40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D599-6BED-4DC4-B2CA-1584329306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9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11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5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5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15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5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5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70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5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1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5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1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23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C66D6-9D54-4B9E-AC2B-34410087258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1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1D60-29B4-2F40-B5BC-F835AFB0295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1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1D60-29B4-2F40-B5BC-F835AFB029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1D60-29B4-2F40-B5BC-F835AFB029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1D60-29B4-2F40-B5BC-F835AFB029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2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91D60-29B4-2F40-B5BC-F835AFB029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D599-6BED-4DC4-B2CA-158432930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340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A7E746-B9A1-4AC1-A456-7391556D5F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40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701675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D599-6BED-4DC4-B2CA-158432930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3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15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06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Campaign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5384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862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1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414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18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1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232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92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926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90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15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449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7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26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14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930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8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SUS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2438400"/>
            <a:ext cx="73914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066800" y="1524000"/>
            <a:ext cx="7162800" cy="60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9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098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285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164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896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37160" y="137160"/>
            <a:ext cx="8869680" cy="658368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 userDrawn="1"/>
        </p:nvSpPr>
        <p:spPr>
          <a:xfrm>
            <a:off x="2952572" y="6541805"/>
            <a:ext cx="3238856" cy="35037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Bella Donna" panose="03000502030604030003" pitchFamily="66" charset="0"/>
              </a:rPr>
              <a:t>Adopters Welcome!</a:t>
            </a:r>
            <a:endParaRPr lang="en-US" dirty="0">
              <a:solidFill>
                <a:prstClr val="white"/>
              </a:solidFill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577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37160" y="137160"/>
            <a:ext cx="8869680" cy="640080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 userDrawn="1"/>
        </p:nvSpPr>
        <p:spPr>
          <a:xfrm>
            <a:off x="2952572" y="6238429"/>
            <a:ext cx="3238856" cy="61957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a Donna" panose="03000502030604030003" pitchFamily="66" charset="0"/>
              </a:rPr>
              <a:t>Adopters Welcome!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794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37160" y="137160"/>
            <a:ext cx="8869680" cy="64008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 userDrawn="1"/>
        </p:nvSpPr>
        <p:spPr>
          <a:xfrm>
            <a:off x="2952572" y="6238429"/>
            <a:ext cx="3238856" cy="61957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a Donna" panose="03000502030604030003" pitchFamily="66" charset="0"/>
              </a:rPr>
              <a:t>Adopters Welcome!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923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37160" y="137160"/>
            <a:ext cx="8869680" cy="64008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 userDrawn="1"/>
        </p:nvSpPr>
        <p:spPr>
          <a:xfrm>
            <a:off x="2952572" y="6238429"/>
            <a:ext cx="3238856" cy="61957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a Donna" panose="03000502030604030003" pitchFamily="66" charset="0"/>
              </a:rPr>
              <a:t>Adopters Welcome!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a Donna" panose="03000502030604030003" pitchFamily="66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79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025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8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667B-ABB1-4271-B9D6-10AB56F77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2309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616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649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71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048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42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457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707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821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9529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9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591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024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020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224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998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843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05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021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897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3139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9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ampaign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7273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111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460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016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249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104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583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690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784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516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2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568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15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739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69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595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798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376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944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918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136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37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276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275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497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323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425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2045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655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965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012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449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393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7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4143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4124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0034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966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949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6694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838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1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191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876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842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4049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67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276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655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930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276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261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674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3915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Campaign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366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1521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085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8579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6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(Campaign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99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90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3538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136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1025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7214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485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58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907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7268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231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9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3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7432"/>
            <a:ext cx="5111750" cy="49387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9482"/>
            <a:ext cx="3008313" cy="37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950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112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75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2029"/>
            <a:ext cx="5486400" cy="3545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3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6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1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22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2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2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4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2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2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48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37160" y="137160"/>
            <a:ext cx="8869680" cy="658368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>
            <a:off x="2952572" y="6541805"/>
            <a:ext cx="3238856" cy="35037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ella Donna" panose="03000502030604030003" pitchFamily="66" charset="0"/>
              </a:rPr>
              <a:t>Adopters Welcome!</a:t>
            </a:r>
            <a:endParaRPr lang="en-US" dirty="0"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90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37160" y="137160"/>
            <a:ext cx="8869680" cy="640080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>
            <a:off x="2952572" y="6238429"/>
            <a:ext cx="3238856" cy="61957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a Donna" panose="03000502030604030003" pitchFamily="66" charset="0"/>
              </a:rPr>
              <a:t>Adopters Welcome!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49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37160" y="137160"/>
            <a:ext cx="8869680" cy="64008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>
            <a:off x="2952572" y="6238429"/>
            <a:ext cx="3238856" cy="61957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a Donna" panose="03000502030604030003" pitchFamily="66" charset="0"/>
              </a:rPr>
              <a:t>Adopters Welcome!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a Donna" panose="0300050203060403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99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37160" y="137160"/>
            <a:ext cx="8869680" cy="64008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>
            <a:off x="2952572" y="6238429"/>
            <a:ext cx="3238856" cy="61957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a Donna" panose="03000502030604030003" pitchFamily="66" charset="0"/>
              </a:rPr>
              <a:t>Adopters Welcome!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a Donna" panose="03000502030604030003" pitchFamily="66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89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27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81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7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4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4143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4124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4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100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10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3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7432"/>
            <a:ext cx="5111750" cy="49387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9482"/>
            <a:ext cx="3008313" cy="37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47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2029"/>
            <a:ext cx="5486400" cy="3545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7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63" Type="http://schemas.openxmlformats.org/officeDocument/2006/relationships/slideLayout" Target="../slideLayouts/slideLayout87.xml"/><Relationship Id="rId68" Type="http://schemas.openxmlformats.org/officeDocument/2006/relationships/slideLayout" Target="../slideLayouts/slideLayout92.xml"/><Relationship Id="rId84" Type="http://schemas.openxmlformats.org/officeDocument/2006/relationships/slideLayout" Target="../slideLayouts/slideLayout108.xml"/><Relationship Id="rId89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77.xml"/><Relationship Id="rId58" Type="http://schemas.openxmlformats.org/officeDocument/2006/relationships/slideLayout" Target="../slideLayouts/slideLayout82.xml"/><Relationship Id="rId74" Type="http://schemas.openxmlformats.org/officeDocument/2006/relationships/slideLayout" Target="../slideLayouts/slideLayout98.xml"/><Relationship Id="rId79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29.xml"/><Relationship Id="rId90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88.xml"/><Relationship Id="rId6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72" Type="http://schemas.openxmlformats.org/officeDocument/2006/relationships/slideLayout" Target="../slideLayouts/slideLayout96.xml"/><Relationship Id="rId80" Type="http://schemas.openxmlformats.org/officeDocument/2006/relationships/slideLayout" Target="../slideLayouts/slideLayout104.xml"/><Relationship Id="rId85" Type="http://schemas.openxmlformats.org/officeDocument/2006/relationships/slideLayout" Target="../slideLayouts/slideLayout109.xml"/><Relationship Id="rId9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59" Type="http://schemas.openxmlformats.org/officeDocument/2006/relationships/slideLayout" Target="../slideLayouts/slideLayout83.xml"/><Relationship Id="rId67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62" Type="http://schemas.openxmlformats.org/officeDocument/2006/relationships/slideLayout" Target="../slideLayouts/slideLayout86.xml"/><Relationship Id="rId70" Type="http://schemas.openxmlformats.org/officeDocument/2006/relationships/slideLayout" Target="../slideLayouts/slideLayout94.xml"/><Relationship Id="rId75" Type="http://schemas.openxmlformats.org/officeDocument/2006/relationships/slideLayout" Target="../slideLayouts/slideLayout99.xml"/><Relationship Id="rId83" Type="http://schemas.openxmlformats.org/officeDocument/2006/relationships/slideLayout" Target="../slideLayouts/slideLayout107.xml"/><Relationship Id="rId88" Type="http://schemas.openxmlformats.org/officeDocument/2006/relationships/slideLayout" Target="../slideLayouts/slideLayout112.xml"/><Relationship Id="rId91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57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60" Type="http://schemas.openxmlformats.org/officeDocument/2006/relationships/slideLayout" Target="../slideLayouts/slideLayout84.xml"/><Relationship Id="rId65" Type="http://schemas.openxmlformats.org/officeDocument/2006/relationships/slideLayout" Target="../slideLayouts/slideLayout89.xml"/><Relationship Id="rId73" Type="http://schemas.openxmlformats.org/officeDocument/2006/relationships/slideLayout" Target="../slideLayouts/slideLayout97.xml"/><Relationship Id="rId78" Type="http://schemas.openxmlformats.org/officeDocument/2006/relationships/slideLayout" Target="../slideLayouts/slideLayout102.xml"/><Relationship Id="rId81" Type="http://schemas.openxmlformats.org/officeDocument/2006/relationships/slideLayout" Target="../slideLayouts/slideLayout105.xml"/><Relationship Id="rId86" Type="http://schemas.openxmlformats.org/officeDocument/2006/relationships/slideLayout" Target="../slideLayouts/slideLayout110.xml"/><Relationship Id="rId94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7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31.xml"/><Relationship Id="rId71" Type="http://schemas.openxmlformats.org/officeDocument/2006/relationships/slideLayout" Target="../slideLayouts/slideLayout95.xml"/><Relationship Id="rId9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90.xml"/><Relationship Id="rId87" Type="http://schemas.openxmlformats.org/officeDocument/2006/relationships/slideLayout" Target="../slideLayouts/slideLayout111.xml"/><Relationship Id="rId61" Type="http://schemas.openxmlformats.org/officeDocument/2006/relationships/slideLayout" Target="../slideLayouts/slideLayout85.xml"/><Relationship Id="rId82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101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63" Type="http://schemas.openxmlformats.org/officeDocument/2006/relationships/slideLayout" Target="../slideLayouts/slideLayout180.xml"/><Relationship Id="rId68" Type="http://schemas.openxmlformats.org/officeDocument/2006/relationships/slideLayout" Target="../slideLayouts/slideLayout185.xml"/><Relationship Id="rId84" Type="http://schemas.openxmlformats.org/officeDocument/2006/relationships/slideLayout" Target="../slideLayouts/slideLayout201.xml"/><Relationship Id="rId89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74" Type="http://schemas.openxmlformats.org/officeDocument/2006/relationships/slideLayout" Target="../slideLayouts/slideLayout191.xml"/><Relationship Id="rId79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22.xml"/><Relationship Id="rId90" Type="http://schemas.openxmlformats.org/officeDocument/2006/relationships/slideLayout" Target="../slideLayouts/slideLayout207.xml"/><Relationship Id="rId95" Type="http://schemas.openxmlformats.org/officeDocument/2006/relationships/theme" Target="../theme/theme4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64" Type="http://schemas.openxmlformats.org/officeDocument/2006/relationships/slideLayout" Target="../slideLayouts/slideLayout181.xml"/><Relationship Id="rId69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72" Type="http://schemas.openxmlformats.org/officeDocument/2006/relationships/slideLayout" Target="../slideLayouts/slideLayout189.xml"/><Relationship Id="rId80" Type="http://schemas.openxmlformats.org/officeDocument/2006/relationships/slideLayout" Target="../slideLayouts/slideLayout197.xml"/><Relationship Id="rId85" Type="http://schemas.openxmlformats.org/officeDocument/2006/relationships/slideLayout" Target="../slideLayouts/slideLayout202.xml"/><Relationship Id="rId93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slideLayout" Target="../slideLayouts/slideLayout176.xml"/><Relationship Id="rId67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slideLayout" Target="../slideLayouts/slideLayout179.xml"/><Relationship Id="rId70" Type="http://schemas.openxmlformats.org/officeDocument/2006/relationships/slideLayout" Target="../slideLayouts/slideLayout187.xml"/><Relationship Id="rId75" Type="http://schemas.openxmlformats.org/officeDocument/2006/relationships/slideLayout" Target="../slideLayouts/slideLayout192.xml"/><Relationship Id="rId83" Type="http://schemas.openxmlformats.org/officeDocument/2006/relationships/slideLayout" Target="../slideLayouts/slideLayout200.xml"/><Relationship Id="rId88" Type="http://schemas.openxmlformats.org/officeDocument/2006/relationships/slideLayout" Target="../slideLayouts/slideLayout205.xml"/><Relationship Id="rId91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slideLayout" Target="../slideLayouts/slideLayout177.xml"/><Relationship Id="rId65" Type="http://schemas.openxmlformats.org/officeDocument/2006/relationships/slideLayout" Target="../slideLayouts/slideLayout182.xml"/><Relationship Id="rId73" Type="http://schemas.openxmlformats.org/officeDocument/2006/relationships/slideLayout" Target="../slideLayouts/slideLayout190.xml"/><Relationship Id="rId78" Type="http://schemas.openxmlformats.org/officeDocument/2006/relationships/slideLayout" Target="../slideLayouts/slideLayout195.xml"/><Relationship Id="rId81" Type="http://schemas.openxmlformats.org/officeDocument/2006/relationships/slideLayout" Target="../slideLayouts/slideLayout198.xml"/><Relationship Id="rId86" Type="http://schemas.openxmlformats.org/officeDocument/2006/relationships/slideLayout" Target="../slideLayouts/slideLayout203.xml"/><Relationship Id="rId94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51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24.xml"/><Relationship Id="rId71" Type="http://schemas.openxmlformats.org/officeDocument/2006/relationships/slideLayout" Target="../slideLayouts/slideLayout188.xml"/><Relationship Id="rId9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66" Type="http://schemas.openxmlformats.org/officeDocument/2006/relationships/slideLayout" Target="../slideLayouts/slideLayout183.xml"/><Relationship Id="rId87" Type="http://schemas.openxmlformats.org/officeDocument/2006/relationships/slideLayout" Target="../slideLayouts/slideLayout204.xml"/><Relationship Id="rId61" Type="http://schemas.openxmlformats.org/officeDocument/2006/relationships/slideLayout" Target="../slideLayouts/slideLayout178.xml"/><Relationship Id="rId82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56" Type="http://schemas.openxmlformats.org/officeDocument/2006/relationships/slideLayout" Target="../slideLayouts/slideLayout173.xml"/><Relationship Id="rId77" Type="http://schemas.openxmlformats.org/officeDocument/2006/relationships/slideLayout" Target="../slideLayouts/slideLayout1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8" r:id="rId2"/>
    <p:sldLayoutId id="2147483681" r:id="rId3"/>
    <p:sldLayoutId id="2147483684" r:id="rId4"/>
    <p:sldLayoutId id="2147483687" r:id="rId5"/>
    <p:sldLayoutId id="2147483688" r:id="rId6"/>
    <p:sldLayoutId id="2147483689" r:id="rId7"/>
    <p:sldLayoutId id="2147483692" r:id="rId8"/>
    <p:sldLayoutId id="2147483693" r:id="rId9"/>
    <p:sldLayoutId id="2147483694" r:id="rId10"/>
    <p:sldLayoutId id="2147483695" r:id="rId11"/>
    <p:sldLayoutId id="2147483702" r:id="rId12"/>
    <p:sldLayoutId id="214748370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6" r:id="rId2"/>
    <p:sldLayoutId id="2147483665" r:id="rId3"/>
    <p:sldLayoutId id="2147483668" r:id="rId4"/>
    <p:sldLayoutId id="2147483671" r:id="rId5"/>
    <p:sldLayoutId id="2147483672" r:id="rId6"/>
    <p:sldLayoutId id="2147483673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750B7-4CE2-C141-8BAA-95B8868BA614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DD95-1550-4B4D-BC90-F03AB220F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4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821" r:id="rId8"/>
    <p:sldLayoutId id="2147483822" r:id="rId9"/>
    <p:sldLayoutId id="2147483823" r:id="rId10"/>
    <p:sldLayoutId id="2147483740" r:id="rId11"/>
    <p:sldLayoutId id="2147483741" r:id="rId12"/>
    <p:sldLayoutId id="2147483742" r:id="rId13"/>
    <p:sldLayoutId id="2147483743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0" r:id="rId35"/>
    <p:sldLayoutId id="2147483771" r:id="rId36"/>
    <p:sldLayoutId id="2147483772" r:id="rId37"/>
    <p:sldLayoutId id="2147483773" r:id="rId38"/>
    <p:sldLayoutId id="2147483774" r:id="rId39"/>
    <p:sldLayoutId id="2147483775" r:id="rId40"/>
    <p:sldLayoutId id="2147483776" r:id="rId41"/>
    <p:sldLayoutId id="2147483777" r:id="rId42"/>
    <p:sldLayoutId id="2147483778" r:id="rId43"/>
    <p:sldLayoutId id="2147483779" r:id="rId44"/>
    <p:sldLayoutId id="2147483780" r:id="rId45"/>
    <p:sldLayoutId id="2147483781" r:id="rId46"/>
    <p:sldLayoutId id="2147483782" r:id="rId47"/>
    <p:sldLayoutId id="2147483783" r:id="rId48"/>
    <p:sldLayoutId id="2147483784" r:id="rId49"/>
    <p:sldLayoutId id="2147483785" r:id="rId50"/>
    <p:sldLayoutId id="2147483786" r:id="rId51"/>
    <p:sldLayoutId id="2147483787" r:id="rId52"/>
    <p:sldLayoutId id="2147483788" r:id="rId53"/>
    <p:sldLayoutId id="2147483789" r:id="rId54"/>
    <p:sldLayoutId id="2147483790" r:id="rId55"/>
    <p:sldLayoutId id="2147483793" r:id="rId56"/>
    <p:sldLayoutId id="2147483794" r:id="rId57"/>
    <p:sldLayoutId id="2147483795" r:id="rId58"/>
    <p:sldLayoutId id="2147483796" r:id="rId59"/>
    <p:sldLayoutId id="2147483798" r:id="rId60"/>
    <p:sldLayoutId id="2147483799" r:id="rId61"/>
    <p:sldLayoutId id="2147483800" r:id="rId62"/>
    <p:sldLayoutId id="2147483803" r:id="rId63"/>
    <p:sldLayoutId id="2147483805" r:id="rId64"/>
    <p:sldLayoutId id="2147483806" r:id="rId65"/>
    <p:sldLayoutId id="2147483807" r:id="rId66"/>
    <p:sldLayoutId id="2147483809" r:id="rId67"/>
    <p:sldLayoutId id="2147483810" r:id="rId68"/>
    <p:sldLayoutId id="2147483811" r:id="rId69"/>
    <p:sldLayoutId id="2147483812" r:id="rId70"/>
    <p:sldLayoutId id="2147483813" r:id="rId71"/>
    <p:sldLayoutId id="2147483816" r:id="rId72"/>
    <p:sldLayoutId id="2147483817" r:id="rId73"/>
    <p:sldLayoutId id="2147483818" r:id="rId74"/>
    <p:sldLayoutId id="2147483819" r:id="rId75"/>
    <p:sldLayoutId id="2147483820" r:id="rId76"/>
    <p:sldLayoutId id="2147483699" r:id="rId77"/>
    <p:sldLayoutId id="2147483697" r:id="rId78"/>
    <p:sldLayoutId id="2147483652" r:id="rId79"/>
    <p:sldLayoutId id="2147483730" r:id="rId80"/>
    <p:sldLayoutId id="2147483731" r:id="rId81"/>
    <p:sldLayoutId id="2147483824" r:id="rId82"/>
    <p:sldLayoutId id="2147483825" r:id="rId83"/>
    <p:sldLayoutId id="2147483826" r:id="rId84"/>
    <p:sldLayoutId id="2147483832" r:id="rId85"/>
    <p:sldLayoutId id="2147483833" r:id="rId86"/>
    <p:sldLayoutId id="2147483834" r:id="rId87"/>
    <p:sldLayoutId id="2147483835" r:id="rId88"/>
    <p:sldLayoutId id="2147483836" r:id="rId89"/>
    <p:sldLayoutId id="2147483837" r:id="rId90"/>
    <p:sldLayoutId id="2147483838" r:id="rId91"/>
    <p:sldLayoutId id="2147483839" r:id="rId92"/>
    <p:sldLayoutId id="2147483840" r:id="rId9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750B7-4CE2-C141-8BAA-95B8868BA6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DD95-1550-4B4D-BC90-F03AB220FE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  <p:sldLayoutId id="2147483866" r:id="rId25"/>
    <p:sldLayoutId id="2147483867" r:id="rId26"/>
    <p:sldLayoutId id="2147483868" r:id="rId27"/>
    <p:sldLayoutId id="2147483869" r:id="rId28"/>
    <p:sldLayoutId id="2147483870" r:id="rId29"/>
    <p:sldLayoutId id="2147483871" r:id="rId30"/>
    <p:sldLayoutId id="2147483872" r:id="rId31"/>
    <p:sldLayoutId id="2147483873" r:id="rId32"/>
    <p:sldLayoutId id="2147483874" r:id="rId33"/>
    <p:sldLayoutId id="2147483875" r:id="rId34"/>
    <p:sldLayoutId id="2147483876" r:id="rId35"/>
    <p:sldLayoutId id="2147483877" r:id="rId36"/>
    <p:sldLayoutId id="2147483878" r:id="rId37"/>
    <p:sldLayoutId id="2147483879" r:id="rId38"/>
    <p:sldLayoutId id="2147483880" r:id="rId39"/>
    <p:sldLayoutId id="2147483881" r:id="rId40"/>
    <p:sldLayoutId id="2147483882" r:id="rId41"/>
    <p:sldLayoutId id="2147483883" r:id="rId42"/>
    <p:sldLayoutId id="2147483884" r:id="rId43"/>
    <p:sldLayoutId id="2147483885" r:id="rId44"/>
    <p:sldLayoutId id="2147483886" r:id="rId45"/>
    <p:sldLayoutId id="2147483887" r:id="rId46"/>
    <p:sldLayoutId id="2147483888" r:id="rId47"/>
    <p:sldLayoutId id="2147483889" r:id="rId48"/>
    <p:sldLayoutId id="2147483890" r:id="rId49"/>
    <p:sldLayoutId id="2147483891" r:id="rId50"/>
    <p:sldLayoutId id="2147483892" r:id="rId51"/>
    <p:sldLayoutId id="2147483893" r:id="rId52"/>
    <p:sldLayoutId id="2147483894" r:id="rId53"/>
    <p:sldLayoutId id="2147483895" r:id="rId54"/>
    <p:sldLayoutId id="2147483896" r:id="rId55"/>
    <p:sldLayoutId id="2147483897" r:id="rId56"/>
    <p:sldLayoutId id="2147483898" r:id="rId57"/>
    <p:sldLayoutId id="2147483899" r:id="rId58"/>
    <p:sldLayoutId id="2147483900" r:id="rId59"/>
    <p:sldLayoutId id="2147483901" r:id="rId60"/>
    <p:sldLayoutId id="2147483902" r:id="rId61"/>
    <p:sldLayoutId id="2147483903" r:id="rId62"/>
    <p:sldLayoutId id="2147483904" r:id="rId63"/>
    <p:sldLayoutId id="2147483905" r:id="rId64"/>
    <p:sldLayoutId id="2147483906" r:id="rId65"/>
    <p:sldLayoutId id="2147483907" r:id="rId66"/>
    <p:sldLayoutId id="2147483908" r:id="rId67"/>
    <p:sldLayoutId id="2147483909" r:id="rId68"/>
    <p:sldLayoutId id="2147483910" r:id="rId69"/>
    <p:sldLayoutId id="2147483911" r:id="rId70"/>
    <p:sldLayoutId id="2147483912" r:id="rId71"/>
    <p:sldLayoutId id="2147483913" r:id="rId72"/>
    <p:sldLayoutId id="2147483914" r:id="rId73"/>
    <p:sldLayoutId id="2147483915" r:id="rId74"/>
    <p:sldLayoutId id="2147483916" r:id="rId75"/>
    <p:sldLayoutId id="2147483917" r:id="rId76"/>
    <p:sldLayoutId id="2147483918" r:id="rId77"/>
    <p:sldLayoutId id="2147483919" r:id="rId78"/>
    <p:sldLayoutId id="2147483920" r:id="rId79"/>
    <p:sldLayoutId id="2147483921" r:id="rId80"/>
    <p:sldLayoutId id="2147483922" r:id="rId81"/>
    <p:sldLayoutId id="2147483923" r:id="rId82"/>
    <p:sldLayoutId id="2147483924" r:id="rId83"/>
    <p:sldLayoutId id="2147483925" r:id="rId84"/>
    <p:sldLayoutId id="2147483926" r:id="rId85"/>
    <p:sldLayoutId id="2147483927" r:id="rId86"/>
    <p:sldLayoutId id="2147483928" r:id="rId87"/>
    <p:sldLayoutId id="2147483929" r:id="rId88"/>
    <p:sldLayoutId id="2147483930" r:id="rId89"/>
    <p:sldLayoutId id="2147483931" r:id="rId90"/>
    <p:sldLayoutId id="2147483932" r:id="rId91"/>
    <p:sldLayoutId id="2147483933" r:id="rId92"/>
    <p:sldLayoutId id="2147483934" r:id="rId93"/>
    <p:sldLayoutId id="2147483935" r:id="rId9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hyperlink" Target="http://www.google.com/url?sa=i&amp;rct=j&amp;q=&amp;esrc=s&amp;source=images&amp;cd=&amp;cad=rja&amp;uact=8&amp;ved=0CAcQjRw&amp;url=http://pixgood.com/big-dog-balls.html&amp;ei=p3MDVYLbBNKwogTphYCACQ&amp;bvm=bv.88198703,d.cWc&amp;psig=AFQjCNG5bq_f5lrcAxOsJbVXSTYhW6LHMA&amp;ust=142637576265161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jpeg"/><Relationship Id="rId11" Type="http://schemas.openxmlformats.org/officeDocument/2006/relationships/image" Target="../media/image34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doptersWelcome@humanesociety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1.jpg"/><Relationship Id="rId4" Type="http://schemas.openxmlformats.org/officeDocument/2006/relationships/hyperlink" Target="mailto:sdalonzo@humanesociety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hyperlink" Target="http://www.google.com/url?sa=i&amp;rct=j&amp;q=&amp;esrc=s&amp;source=images&amp;cd=&amp;cad=rja&amp;uact=8&amp;ved=0CAcQjRw&amp;url=http://pixgood.com/big-dog-balls.html&amp;ei=p3MDVYLbBNKwogTphYCACQ&amp;bvm=bv.88198703,d.cWc&amp;psig=AFQjCNG5bq_f5lrcAxOsJbVXSTYhW6LHMA&amp;ust=142637576265161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467" y="4674744"/>
            <a:ext cx="88665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Adopters Welcome!  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Suzanne D’Alonzo</a:t>
            </a:r>
          </a:p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Manager, Strategic Engagement HSUS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1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655848" y="2475309"/>
            <a:ext cx="4852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66749" y="635287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Barriers have Risks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7" name="Picture 4" descr="http://i1.mirror.co.uk/incoming/article1753307.ece/ALTERNATES/s615b/%C2%A3%C2%A3%C2%A3%C2%A3%C2%A3A%20sick%20cat%20at%20Animals%20Friends%20Niigate%20in%20Ja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1" y="955168"/>
            <a:ext cx="3013372" cy="2258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Picture 2" descr="C:\Users\sdalonzo\Pictures\Photos_Dogs\Dog in adopt me vest compressed &amp; auto corre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668562"/>
            <a:ext cx="3013371" cy="2239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333516" y="1335854"/>
            <a:ext cx="5238610" cy="457250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>
                <a:cs typeface="Andalus" panose="02020603050405020304" pitchFamily="18" charset="-78"/>
              </a:rPr>
              <a:t>Longer stays risk quality of life.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Resources divert from other pets in </a:t>
            </a:r>
            <a:r>
              <a:rPr lang="en-US" sz="2000" b="1" dirty="0" smtClean="0">
                <a:solidFill>
                  <a:schemeClr val="tx2"/>
                </a:solidFill>
              </a:rPr>
              <a:t>your </a:t>
            </a:r>
            <a:r>
              <a:rPr lang="en-US" sz="2000" b="1" u="sng" dirty="0" smtClean="0">
                <a:solidFill>
                  <a:schemeClr val="tx2"/>
                </a:solidFill>
              </a:rPr>
              <a:t>community </a:t>
            </a:r>
            <a:r>
              <a:rPr lang="en-US" sz="2000" dirty="0" smtClean="0"/>
              <a:t>that need you.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Pets &amp; people are cut off from safety nets.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Less humane options get fueled; your support gets limited.</a:t>
            </a:r>
          </a:p>
          <a:p>
            <a:pPr>
              <a:lnSpc>
                <a:spcPct val="170000"/>
              </a:lnSpc>
            </a:pPr>
            <a:r>
              <a:rPr lang="en-US" sz="2000" i="1" dirty="0" smtClean="0"/>
              <a:t>Euthanasia risk increases… even if not directly experienced.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6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91910" y="1397332"/>
            <a:ext cx="6884373" cy="4369474"/>
            <a:chOff x="1085943" y="1306941"/>
            <a:chExt cx="6848019" cy="44886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249" y="3241113"/>
              <a:ext cx="3152070" cy="23640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</p:pic>
        <p:pic>
          <p:nvPicPr>
            <p:cNvPr id="25" name="Picture 2" descr="https://scontent-dfw.xx.fbcdn.net/hphotos-xpf1/v/t1.0-9/10987682_10153098710793828_2175013097861781175_n.jpg?oh=8fe86e868042da32ca3a933a07405243&amp;oe=5573F67C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25"/>
            <a:stretch/>
          </p:blipFill>
          <p:spPr bwMode="auto">
            <a:xfrm rot="21370313">
              <a:off x="1085943" y="1306941"/>
              <a:ext cx="2108057" cy="23917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181" y="1438275"/>
              <a:ext cx="2544781" cy="21290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20699999"/>
              </a:camera>
              <a:lightRig rig="threePt" dir="t"/>
            </a:scene3d>
          </p:spPr>
        </p:pic>
        <p:pic>
          <p:nvPicPr>
            <p:cNvPr id="27" name="Picture 12" descr="TB No Pets Allow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433">
              <a:off x="1854422" y="3303095"/>
              <a:ext cx="2493818" cy="24925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  <p:pic>
          <p:nvPicPr>
            <p:cNvPr id="28" name="Picture 8" descr="http://24.media.tumblr.com/tumblr_lmqa342GRN1qlt972o1_500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89574">
              <a:off x="3187027" y="1760108"/>
              <a:ext cx="2696561" cy="20224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</p:grpSp>
      <p:sp>
        <p:nvSpPr>
          <p:cNvPr id="5" name="AutoShape 2" descr="data:image/jpeg;base64,/9j/4AAQSkZJRgABAQAAAQABAAD/2wCEAAkGBhQSEBUTEhMWFRUWFxgaGBgYFxgXGBcYGRgXGBoYGR0XGyYeGhokGhQXHy8gJScpLCwsFx4xNTAqNSYrLCkBCQoKDgwOGg8PGikfHBwsKSksLCwpKSwpKSkpKSksKSwsKSkpKSksLCksKSksKSksKSwpLCwsKSkpLCksLCwpKf/AABEIANkA6AMBIgACEQEDEQH/xAAcAAACAwEBAQEAAAAAAAAAAAAEBQIDBgEABwj/xABAEAABAgQEBAQGAQMCBAUFAAABAhEAAwQhEjFBUQVhcYEikaGxBhMywdHwQlLh8RQjB2JyghUzQ5LSJDSissL/xAAZAQADAQEBAAAAAAAAAAAAAAABAgMABAX/xAAgEQADAQACAwEAAwAAAAAAAAAAARECITEDEkFRImFx/9oADAMBAAIRAxEAPwCmbOAV4WPJyfNwGHaJfNIyZNswAO0C0VQpf/qJAD6P/wDsbdI5NdNyeze3KPL06dqUJyUKmqZT37DqXEOaTh4QMwSdS7D7QNwo2xrBfMJ2H3MGLmqUU3A677MIbOfhtMsnS2G41zAjk2oQEAkqSMrMT/8AllFc2jnC8xS2ewcJH/ua/nC3iacRBUVWzd8tre8W9fhO/QTifFk3SlQBBzIYkbOIBkccd0qII0UHceWYhyvhqSkXStRNthpdr33EZDitLMlknxBiQwum3PTKC/Eb3NJS4VLKAR4klrMB+8oZSqnESOQC/R/Z+8YLhvGSkgAHO76vq+naNxwiUCoLVk6SDt/ymEjy+Q2oYKQ5SlRs+JmzOg6AAnpAPGZo8LAHCHbUqcYifaDa9ai7OV2AfQHM+QhZ/pmVmxch9W1UYfLFaB1yAJRU53tuCG9zEqWt8IKiR4Ugnk5+wENVUaVUykjViTsNoRTaT+I1CSeV9Yvl1EtIcyKfDTJ1M1QKRqHYeyYMkgYCAdiOth+IC4LNVbFdKQEjYMGt2MdmLBUQAySUt2BJHpE9dj56JTwMIBUPExvuAQWgtLJMsCzpv6/ZoQcVmOEjQktowFrH/uhzKnupBfPCG2CgQG7n2jNcGXZMgqWpChli9S/nFcmRexst+gAz9ngaZOKJxKzqoK5MbH1HrE5UwYCsHcgbaEeYiLqKLkkuaQQCWZgO9v7xOsltMCdNTv8Av3gaorE40pIuvLkxi+asfLAAxKG27XPQPnDXgH0WcSqQFYdAWbUn8e8BGWV6WGVv3zgPiQL2uEn6ndzyfOHXAlqmMAnw5km2XPrGclNyVihDXSt+SQB5wMFFCgRiA3tpGqnynSLAgXcHbbfyhJOplYSfmsk3SCAG5G2cQeY6UtRo+FcT+YlsRJA/qZXYnI8jA/ElKQoKGIOW8aSVdi14TcOqyCBZW4s3a/sYfKpytJwguLt4SfL6vcR045RDQoq+IrCSpc3EkHI4lnyGFB7m28ehb8QKxkJUTb+Ovdww8o9FSULOD0ZZz4eRYt7xZXDCoDNR5g+0d4ZNSEgE9gz9tn3gXiNSEKIBAU93OjXYnXnHCuWdb6CDWqBMtLu98yCdg3PWHlIEf+pMYpzAS2Hu1zGHPEEhAWlepfpllFivjkJSlCJYUo3LqDf9ze0WxiE3pG2rOJIQrCFKBIYlKcQA3LkFzsIHHyWVhExZ3Kym/JCsQjBcU+I1S/EEurUnc5kJytoNIUr+JatYcTMLPd2VfplYx0ZTJtm8RNZZZlKVZIS3hzYFJyhfWyCxSrwk/ULsddebdIw9OJpUFJKsWbhTl9xrGz4f8RpnBKKpJxpBSVCyi4GHETaxd9b8ot6OciewpkgfMAKQMRs2QMaamKkJYOQVBzsRkPWM7MqP4hWZOgLgO19DlltDbgFUCzi4t5Gz844/Ii+DWSZozvic+Q19WgCdqwPisebsbQamYGJuxc9jn7wFJOMnVyAAbX38gIni0pqDOTNCUEEAMHPMgFhzhbXhKnBFy4cZDJvePVc10kbjs8QpZZCCkhwcWelwbNrb0jpX8URfJfMlfLlB8nBHOwPvA6VlVxYZj/tb/wCRi01ONEtJuMRvm4AJc9jCusmDEoiyXy63tsNIX6HoJ4pRAiSAfEBcPqSzjsBDGjlgynycnPOxz9IjMCfly12dIBw7jO3lnzERlTSE4c2X4DyN8KjvBqagJzRZxAtMUtfI57sG949NqBgJOgu3N7D/ANwMQ40g4inQYb6NYn7wLw+jDBJFnPkRru0LpL6FNjmUtKlIOakpAbYqF/R4jxCpDFKLBiLa94kiWJZKtxc775/t4V1s9xyD9209REHyyyXAukEzSSMtj/E6kkWYl9zGloeFFXy8ZKnySksGGrC9tT2hHSV2FgAkBwTa7DQnex6RqZHE0AFnClJ8RB00vkkX0cxZKkqkOVy2DKJLMAm5uOVj6QFXqdJZJB1Det7wnn/FapIKflpJFg5cjdne51e8WTfiBK0uDMKiHLZDkWNj2ELvNNli1aPlzMYtuGs/MQ/k1AmS3ADZ5kXysM0tyI6Rkp9eJmJu1mVbfeDeB8TIIBcXBBFiP0RPGvUbefbk5PC0zibvuQVADkWA9I9B3FKZLlabEFywYdSBZ31jkW9n8E9UZqk4iZRF/EeVweu+XSAeIVyFLbNyMRAc8xfPzgSsDFrtk2ttej+cG8No8BCiAdQ9/TSESS5C6+CpPCJWIkqV8tRtYv5DI3yDwFTUolTAVCyTfQ316w8RjnTmCMFrJCbqGbnJ4p4pw9YJJl4Trq2vi599I7svg52LviFaCtIlsU4XH37wsql5bQXUy/H4EEqDeEXz9SLjuekUz5OLYN19HgtpugQ++D/ieXSqWZlNLqEqSzLFwdwWO9+0UIpfnY5qVJCgFqIU4CZabjkVEnCkZ25wto6cjMsOj3htT1RloKEJCwoMtxnt0b7mOh+VPMEWXQIGwWDmLdYYcIUoTRdx+bmKJNH4JgNtU4T/ACN8LdHtF/w4+J1A2GWXc7x5/k6OrBupSxgDHwuT1G/7tAYqQ5dgwsR1zia5LMolhsN4WlgphdyR0HPv7wmZKNoazZyFoDZgEk75A26+8dVVJISkPixhxyYtCtILsmzbapLPEUH/AHHGaS/Jny8yfOEb/QhtXOCVWzSlvJxAVOUqSlLElfRnf8WiypqgUKdwktkASL3ziqlWlgtycNw7aE7c4KfAPo8pDiQSR9KQkjPK3mwEUBKkpckYnyzuDbvb0gbh1WoKKSbNkLuo3c7BzDCXQB3KmviPewvCtxjSlVVSY0kpHiLgDUk3y9IXJploug3yIN8vwxg+ZPw6uAWcG5cu/WPAsnENRe1g+Y8ootJitCniVeBKS5Lk6agxn0VysBBWWxHbI3c87Hzhjx5Iwuc9v8d8t4zk6q/2zZipsZOrZAQcY5NrXA14PTTqmYEU6cS7qJLYRo5e2UV/EVLPoSlKpyFLzYDFh2IJy7Q7/wCGHHkyJipaiAmeBhVky0uySdiCe45xmfiesM6smE/1Eeseh4/Hh4/s5Na0mKFfEE3VjyKQ3TpDDg3xYJZDoFjcgkEg5pLZiFa5XjA5xYmmcqSAN+457RzawrB1pymvPEJC2VKJvmFO45Bs+sX0059eh1eM/R8OYlklJCQSM75hjkQd4Opa0JLKyfUt/iOPy+OPg6caq5NhP4iVy8TOoWUwALM2Jsj6c45CT/VHMWt3I572Mdhc6U5C0CjhpUXJ8r9re0STT4LAi2eKw6A7tDejkshuVnT7MIFlJeYLl92b0NoWhhymngEAvlqlRyyYPzeJT6deIulKkpyL2Ab6iNDzfpB8iSlSjfAQLEge7skNE0rMsHDicguWOR21GVr9Y6sNNEtIRy+ChZzIwjESrCC3/K5v0JhfN4Eskp/pD4QGZL52uc411NSIGFa0hLG5sVu2bkMAQQ+ZitFK6iUoLFyCE/W3M2Zz9orfiEn0x06n8H/SSeWQ9YulURYFJLtYaPqeZO0aKv4eEDS7uf6SLqvkT+RFlHw4rDhnDkvYAJDm+e8L7DJIWyaVyJbgHNRJABU2/LbODaCiwquoEbnXzj0qjzCSGdyf6tme8MFyFNkL6lzEdO8FcqHp3jDAd9DAi6QhiSx0P5/MEInKSMOANv8AuUcl0hZ3L9fSB8AUzCQznPNogiUyiwBBBc8jt3EcqZiisOLbt6xeFsfCAzse+vKJwIrnKINtdO2XOPUSyGfIiITEjEq+R8ukSlTvAABkc+UO1wJeRjOk4WWnmT+94ulcUdAAU4Fj2iNEcQIP8rQJOoVSywyaEUfDHd7CHJDn6Q5tziH+qIISSwIy3fOK0FTNdrW56xa+bjLUxo0FMF4nw4rsL21byc+0IKfhxMwhhiuzjlnGtCsWQBPUgeUD8Q4dhZaBhUOr2/H6Irjf6LrP4YefTKlkoYi/rmCNoEVLViJJubuffvGoqacrJZsSSF4QD4r3Uk5jC4JB3trFSuFE4TYE6Xtm2lmbXflHUtfhzPN7EUnhSioeJuYuH2fJ+8E0VGcTS2KgMibixdty+0amh4AxAcgWOov/AFNcEQ4pvhoJUfClJDsfp835RPfkUHz42KqWUlMliBjIu2g8i/nC6oUhT4UkciH+0a5fCLMS4zZwfJ7jpCWvkBKi2IPra3cGOPTbfJ0TgVUgYMNMn0/MegkXUDY6HL7bc49E3RkhyqQcJ8N05kZfdoUpngTQFA3sAA/v5vyi2fMSoOCAXYgOlu0Uolgn+VstX6OIZ8ATowXNTmkFfRw3cd9Yb0FCQMS7YsgQ+eznSB5CPC6r/wBKSST5ZDyEN0TwhIKi5to7H7RXD4F0uQaes2S93ZRJDcm0tZ4ooUY1KDksbHLKwbYWJAbmcoPq5ZYqJUSoHCLDqSD7mFc6qUhGHMD6gHBIJYJJ1BbTa8dWSOiU2n8QUGuNfoCQ9rvqLdBA00KIwgKAPiLjPrqfJoKXNJBcviAJPTTmGtHZaVEWsNCYTWhsotkU4AyDnYX9Y9MtnrvnFalqGo6n7R2SMV7nnEbChMMlrCLFy1Fjp+7RaiSAly3fTpFAc3TlyvB7ADVNGT+5wpnU5QSyiH02/tDqdVYBiLHZh7wnM4Kcm2x/cofKqE0wRNOUpUTdRgaimHFh5esMDPxMk5g5jJjr15RQlAEwuch+mM88AT5DZE8gjfPaGZTjRk53hbTqSu9nyhjTeBeHMRL0K0GTSYc7DTf1j3zw3hFtXg+olY7nsIGmUwLEZj9yh42hQRU5O4t5iDaaoC7HMZXb11gebwsEWzgZKClhd99+UTfA65LOJ0CjiWlTtmCkEsbEuA+z+cWUNIogBSWWb2UWIfECNCHI5gvlqfw9eIM5cXt0bT8RfKp1CaEgpwl8w4BuWubhz+vFVqoTWYW0rJspsmAcJcexbzi6pUEEBT6Yc8I679RBCJeJSXTkDsM3dnygedJP8mAZiA4toWb2iemOgatUAMJKg9x4cuij+DCPiNOCxIBbJy3/APN4bVCEBI/k2TG/pce0Ip9WLgOA/wDIg+b38hEmEjS0+JaRo2wcdNxHYM4KkGc7gsMw/wBx+Y9FsZqCKpiTkdORHtdo5TzG1YHk4HS9iYGq5wYAG21h/Z/OCBMwAWCj54RqSIi+QIe8NlYiFXIHQZ6k628o0suQkghwSbsLADmRfTqX0jNUc5XywQLDQ+3Um5h5wdONDLOFQJKx/FIFw3UfeLeNQTRA0jeEkqdzgZstzmA+kKkyTNWokpABOI5sQQGDXFsh1h9U1OD6XunEcwAnNydbaQp4SXTiIss4gBm2htrFXqCSk8AALW2fPrFM19T0Ad4MqFuW056f3gMTlXIdv3MxIqimTSFSnV5coOl20yyEQCrOMznnEkrKhY36WgGiJeJSb29YjOAlgBr8i8WrdAuQT0aAZ9Y4UWY7w6ojFfFa/Nx2doT/APiAb6rHnlAvE6xSlEO9+0CJ4eVG+z/4imVCWmO+G1qTY+ehhimnS7/phJSAJS5FxDCj4iCsgj6hblDWs04CaaRhBY3eD8JDkkD7mBZMpTi4v5NE6qdn6QIGjSlrkoYEuTF8+UWJSweMeqaoqxB+ohtw3jqgWVcRNprodOnfEDc5b/aK6pBLM/Q5Q3qE4vEkQBVybeK0ZqqoyfIPTTSFQ+mIxJxOwa+o69mjOmyrw/4bOGApVdwwO7/dnERy4yz5ROmm40sc3ucx1cdINnF03YtYEFn5ddYV0qFJmFAAe1tCDtfaGU8IVLOY3HsQfzDbXImWIqlf1AXOqTZX+IS1af5KCQdASPtryh7OloSS6Qojcn0/MLOIVAKWuBzAPo1xEH2UfRb8ODxuAQfMe8ei34blXJIHJo9HTjoxl6khZDW8ZYAMGGdz0hrS0mwdxkNR/wBW/PSM9KmpCwXxML8o0Umt8ALEONbADJ2FydtBEtdiI0MikKiMRBAZgmyUA59To/8AaHKUpCSkWCvqt4lMcnyCfdoSUNUlCAHGEAWOfMnck6Q+NUFSVKCbMb5Dw3boPXKGzo0A66amafkg4QA7/wBQy6d4GMoSkgJyAZIEDUs0EKU5UqYQzaJFu1/aOVwAbxZCHovRydPNki5Od4imYScA97DrzgNBThJ1Pn/iLqFd7QrYUM1EAM1mipNcWwhNx6RfKpyq5IA5mOLSEk4VXbNrQ2egMFqp5ZyX5Qi4hxE/xGDkf20M6xRUQHL66QHU0oC/ETlrkfKK5VJaM2iScbkM+b3EN5MpKUuPKF/FKhIsNIBl1hNg7RRqk6E8TmguxbpAUmuwqB2GscVIWp2EUnhUw3aMswzZpab4gQQkZdYrreI6CM2eHzAcjHjLmc40NTW8NKQPE17xKZKD4gWAjLy1zBoYJp6tQzJGsKsjU2vC6lhnaCqxI0yMZrh01MxzcEe8aVJdA8OQteBIFOi6sk+FxntkWgjhdXgd7pa/LnF6qclJLeUAy04VZe/keUc3kUdOjDqDZtbhUJibj6TfxWOh0P7k8GVNSgkFKgUnQ2c8tjy1hfRzQFhSbEMcgbDW+f4hhWJQUnACl80keG+o97e8Buoy7FtXJvmAnkLdz+5RCVJyv6Yg3nFykOGBDjQnL8iBrhQAS19y3a7AxJjjThaAHZuwYeUejnDEkAv+Y7HTnoaHy6lcztEp/keWw3MatKk/L3Aaz6nc6kbxjJimIIh5TTsBcFw40IDkfxHLeBpEBrTgqmJS4sSSXZKW6XO0a+SsTEGWg/wNybZeQAzeM5RlKjYNYDFra9h+941UtCEp/wCVrgkjz6xlGYWzZ4TLSiV9ItiZnbP/ABCysSSLOdue5MMquYghgkizB9OZaA11QuBszQTAFQrAgA5n98olRrchywO0D1KCTqbjtDjhFJY6NpG7N0GLqAAwJyyzeFc7iQBa4B5ND2eMCHYv5vC6bQCbdQKeoaKJJIR0rmyUFALk6nb8wr4jVBmI6DcQ4n0KJaXu3Iwg4rNTLwr+pCCHBzaK5hJshwf4aNQsqUCJY9xBFRSy0WQGA+0bHgtXInSCULSrkk5dRGR+KZTkzMhk3SBjXs+RWDTatJSGAf8Ac4r+dC2n4gjVTcoc0U1Ckkv+7x1JEytM8ODyiEySHeDPlpYZOTHFISHO2UH1BQNKAM9I7MlIN8vaI1ZH1PnAC6jQGxZoDyMmwv8A0pTeWSLaHONFwCr+ZLIXmLQL8McPUpKsaTcOkn2hhVyTIOJKWxMSBk+46xy6aZRDaUgEaWhdUy0u+R0/vDLhWGYMVwT2ED8TpbnaOXZ1YAF0QIxNceIH7dPW7wXw6oRMQUklwPpOY5p0LZfiF8mqsUEltDcN5aQNT1pCmUkED+SU3OmLw+rRPtDPhltUWVc4gH8QzGeb9ngiTLUU2J5gGx2NnEAqXiWClQJscQPoTr37waiUHByPK3aFvwKXI2oZbJy+8ei6lHhj0dKXBQ+RcVoylRYNeJ0M8EJBzSTd9T+A8bPj/BRhLCMUqmKFuBcQr44J+t5NTwmsAAJLK9bb7JbaNFw9ZUjTxXvoNHfM8ow/DnxbvmTk0akcTZPhu+pLdGGkDoQuqa1KQxHTfrAsulxqBJYGBZtMpXiNy7m+m3OCpdQ18P8AmHSorcGSOGJQxSxOzwRTSSU+IAd4pkTgnCWIUedjEK5c1JGFJvqGJ6w+citjJaiJe45wJKWMn84GkcQIIx3cXcQQqoSp2OnT3gGZRVLAO41D6RkeNspZZgFaPlGqXJUbKS41ZnaM9WcNClnCQz66dYvgloQ8NqV0i8V8OrGxGxhv8ScRWUIWR/trFth0i+q4OSmzEAdXjMVK1gfKWV/LBsnY8ofWZGhEJ6iYSSxi7hnFFBk88+W0drJCQ2ExRLpy7tA6C0bCoqv9vO8RpZqilz36Qrmz1BKUKy/dY5NrVJfCqzRX2E9SHFuLl2SMoAp6pRV7RGVIVMWz5xdU8N+WHxh9s4m22MkfTPhD4rlsETVgMD3/ALwdMrUT5uBBYbbsfvHzDgdHjJJUQRqA8fQPhThKwoLsoNobjq8T9PoabDgUsBJYWB/REKyXYq02hgiTLlgBBxPvaIVcp0ECwiG8nR42YXiNlOARAayRcXfMZXbT8RqVcPF2YtCaukp0tEJCzdBKR8WINf778oZS5RUvCA3L++ohaiUX8AGudm5iNDwGkcYj5QMZrg6GBlYUR2CZ48MejqkCBTOGhQ8TnqXhdxLhKMBZOm0aOYiFPE1lKTADJ0YiRw9iQGcHn+vB9NQ2dYS/PSOLXzzyIPoXiwyFYgx1zt99IT1hzN8g9QtIUwJIHZolR14NiA0WT+Hv9WZ7DtActaZKi4cZZ/phsOibGSahIYpIF8iLQWalaklSilJGSk284VSJXzHVcDf+xzglCMSSkIKgMzFXREUGsQTeYSdoqqaxJyxC2UeBko8RSQQekd4nUBSQUIBTvkRASCH0nxBLSjC7k8oXzJmNJe2fWBZcgMzM9xeLJ1YkAJwscv7w+eBGAp4hMlqCXcCJcUrEz3OBKCA/XpHeIABgMzC6fLUrCnNrA9dIvnkSCytpMICjqHhZNnXtDaqlEOFaQvFGHhGglkpRVcxGbMKSQRBVIkJLZ3iqvUFrZMYwGVPDGi4aqZiABJAxFtt4Hk0BBhrQV8yWomXYqQUKt/Es49I0/TDf4ZoAEpXZ72Gdi19jaPofDaMJYyyopOeQ82vGS+FaBD+O7gAfxPbnGnmShJScFzdi9+43jaAixVeEzihX0g2INukMJ00YQ0ZOsmrUE4mBt+9YOp56gQnQ838452iycHCVES7a9PvCKo4dixFRA5PDgU1jfuCwhDxpR+kLA31get5D7FRmBCCFF2O0HfC3EQtakO7XGbdLiES5amGO7a3+0d4BOaqGAkgjYpA6PnE85mqWWujdVCrR2OTlWflHosXC5yxGb+IqjCkwzm1cZP4mrHs8B9FIDLqXT9IKeQsOb6R1U9OAMyicgP3KFC+JEpDKA5Z5bRXR1HjClG+mI3PYCwhpwea+zQpp1JTiIcn06PFNOoLsm2/6YrkYp3hWcP8ASA4fziaJqZIKUm+p/EHKgrZejEFMg2Gts+cFKqZgSX7EMXPaIJkAy/mFRtsLQGmdMJcEMMhkT1hgBFVNls0xISoBy+cKJlTKKWBtrAXE6hiSq5OYgSZPYBJDBnYBvPeFaDRpOkrThJAbd4IkU+JOJWhtzhQisJAUs30HKGVJXGbLwgs3tDJAZGfKcHX7QMinYAkuklsWxHrEuIIUAz8rRP5yZkxIKUywAAWBY4U5lsyd+cdGYhWCVnClFKXbx3Td/PaKpvAyEtYLDvdwW0ENadSSQkIcthLmxLu422guagJSGAI1fTpBiYpjRJY2Bs7mGfAUIkzMc+SJqWLJNnJFlds4q+b/APUWcJ/MNphlldwSMLByzK3PKFS5oQZc9IViCWe7Xtm0Ro6YrmBhn9oL4xaYpBU4SMKSGNgLXa+QiihkEsQWDbwdOhg/oavAR1YhnH9oYz54BKg7NkWMZ0TsCik5HXY6xBVb8t0lztn59IhoIzoq4TCcYIAOcN5QSCAzJOruP8xm6eqOHIXLun77wdR1GJRBUGGRyvsYSDU0suSwLEne8ZtUpS5hAIIezj9vB5SorABbYvaLuJ8LEpBVi62v2Igg7EM3iaUEpw5Z3Pm2kU8CnrNS4BwvcpuL6F7RZWSQZZVdVthcdd478IIbES9/pL5tpaI/S+TaT5/hblHoQ8b4sJaSp8nbnyj0ULvSQFxD4rloBdYfrGL4t8Q/NLJy3MaSj/4VJzmTlH/pSEjzU8Hn/hxToTkonms/a0K4K/Jt9cGLo1l3gqhmATsarC5D779Ic1PwqEuJYLC5zz2hDXURSembwFr4yLw26adFYCmzudSdOQ0i3AkDEouR/H82jK8NrDisAVaA5DnDX/Xksbk84smQaY8VVkyyD4RtZugG8LEzHyPU6mBl15mWZgNE69YjNn4CzF8mGcMYE4sslgqY50A06wMVIULOlv14LqJHiGFr5jZ4kmmJRZICRnz6QIYDl4QlrOczrB3DVgE3a2ntAXy0viA/tBaiJYAAc79Yfowxk0+IHFpfnHKPh4UV4lpSUocOSMRyYc7+kL18QbI/5gb/AFoLlTm8M2jBZRgI8T/nYxVV8QKrPAk6uF7bdoGZRJLXhfYx1K/9yG6ZwUllMD94QLneMlsoPpgognCW/MZMAeE4vq022gunlhJH9OfWAZQbODlLAv2vpBCWVAfI2OfKKsLoba+Ih/8AEekVKSFJOoz+0BoUUApUbaH8wjMdp0LZ03ubvlzEGSOHlQxFZG4a3pF9JT+FgXObaw8pZXgDC+ZG8AwZwvFLlZhQbPPtCusrVlVlFtn9LwZMrwgB7JNreoOxhJW8Xwk4QCkHOz+YvACdn1GJGAKL5ZWc9LQ2qKFNNRoV9I1u7HO34hPwSYudUJxNueo0P9oaf8S6sIpkSnutYJHJIZ/Mt2hEuxk+UY2o4qZ+ImwDsI7CiinYVF9Y9Eqx3z2foVFIwgespfDltDgJtFU6U4h4UokTw4BOUZ/jfwsFAkDO8bgy3Ajs2nBDQXmg9ofCOIUCpSzZucUGcxwvkLnfpH1fj3w2mYe8YXjPwkpBxJDwFcm0lv8A0VyZ5Sp3Yj20hkunSQZmZI19usIVyFoUHB3ME/8AiRcC+EafeKraJvw6XwaSqJkuQ6jptEZ9KUpF7+gELV8eU90luXpACuJzJisJU19YZaTJ6w89j1EpKWJIyyG8RCE4vErwveEJo5rFjYwRNkEAO5GH11g0Ub1MiQhWb2d+ogGfUICWaxyPePHAoJBLmz9tuUWKlJKmGVvMRmYT/PY5axeji6kl0bEdtfeLeIyHcpA3ioUwLEMCcx1EAxXPn4gPxBNLxpQTgIdLX7ZQMuU/MA6e8ESKe2Kz6jcRqYdU/G5ZxkozADtyv0imXUpVi5pbv+iBJILKAGYB8ixeKpiHV4QbN3IhqYYGkIluFA/Y2t6wbT0ImAYmBAF+zj1hGigmLI+WSc7fvaDpPBahkkBmDHO53hXpIpnx6Y+4ZThIJUWbInTl0hp/4qhsKWcFup7bxiaxU5CTixbHpp7QuTxNQyJEL7IL8ekaHifFyJhGivf8wgNW6mGb3DeoikTVzDqXPd9DGh4ZwJOIzJlkgAl+l4V6vQPX9D+AVApkGbMGluo065RnuP8AFlVE7Gs2NgP6RsOUW8Xr1TiAP/LTZI+/WAJ0iwOsT1r4hkgAJ8UegidKYgx6NnkGuz9JqTEEmLVRVDlDxEcjpjioNMUzpTiA51ClQuL6QwVFac4yYYZ+o+EkLJLRSj4HlvlYxqZWsWy4MQy0zITfgWUQzRneO/8ADkJTilhzp7x9SOsV1OXaNBm72fB1006So4xlq0XrmpsCGJAIDNGy+JfqPb3jLcY/8xPQQfZk9eLPaF3y0qWEg833gufQpwFQIxFusK5v1nt7iCZX0Ht94NOdouXTDIliW89Y5N4eAAXByP2ik/Wr90iSfpHb3MGghbJ4cCHBZt9YIVRJTLIZ1YcTjRW3SBZuSe33gulz7H2g/KFIsoqYlIAS5dvvDjhXwkue7jC37aJ/Dv1/9w9o+g8Fz7faAWzlIA4N8IS5WEsHAaGtTw1ABsINl5RVVawrHMPxnhiS7iMpUfDqGdmd43HGM4R1f094WULF9BwaWhBKmhBxvimLwINn8R3O3SNBxj/7dXSMSch1EDXCEbDZcspUCb3BMdqpby/vBE36B0gdX0do5jC9VxHohJ1j0WyTf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QSEBUTEhMWFRUWFxgaGBgYFxgXGBcYGRgXGBoYGR0XGyYeGhokGhQXHy8gJScpLCwsFx4xNTAqNSYrLCkBCQoKDgwOGg8PGikfHBwsKSksLCwpKSwpKSkpKSksKSwsKSkpKSksLCksKSksKSksKSwpLCwsKSkpLCksLCwpKf/AABEIANkA6AMBIgACEQEDEQH/xAAcAAACAwEBAQEAAAAAAAAAAAAEBQIDBgEABwj/xABAEAABAgQEBAQGAQMCBAUFAAABAhEAAwQhEjFBUQVhcYEikaGxBhMywdHwQlLh8RQjB2JyghUzQ5LSJDSissL/xAAZAQADAQEBAAAAAAAAAAAAAAABAgMABAX/xAAgEQADAQACAwEAAwAAAAAAAAAAARECITEDEkFRImFx/9oADAMBAAIRAxEAPwCmbOAV4WPJyfNwGHaJfNIyZNswAO0C0VQpf/qJAD6P/wDsbdI5NdNyeze3KPL06dqUJyUKmqZT37DqXEOaTh4QMwSdS7D7QNwo2xrBfMJ2H3MGLmqUU3A677MIbOfhtMsnS2G41zAjk2oQEAkqSMrMT/8AllFc2jnC8xS2ewcJH/ua/nC3iacRBUVWzd8tre8W9fhO/QTifFk3SlQBBzIYkbOIBkccd0qII0UHceWYhyvhqSkXStRNthpdr33EZDitLMlknxBiQwum3PTKC/Eb3NJS4VLKAR4klrMB+8oZSqnESOQC/R/Z+8YLhvGSkgAHO76vq+naNxwiUCoLVk6SDt/ymEjy+Q2oYKQ5SlRs+JmzOg6AAnpAPGZo8LAHCHbUqcYifaDa9ai7OV2AfQHM+QhZ/pmVmxch9W1UYfLFaB1yAJRU53tuCG9zEqWt8IKiR4Ugnk5+wENVUaVUykjViTsNoRTaT+I1CSeV9Yvl1EtIcyKfDTJ1M1QKRqHYeyYMkgYCAdiOth+IC4LNVbFdKQEjYMGt2MdmLBUQAySUt2BJHpE9dj56JTwMIBUPExvuAQWgtLJMsCzpv6/ZoQcVmOEjQktowFrH/uhzKnupBfPCG2CgQG7n2jNcGXZMgqWpChli9S/nFcmRexst+gAz9ngaZOKJxKzqoK5MbH1HrE5UwYCsHcgbaEeYiLqKLkkuaQQCWZgO9v7xOsltMCdNTv8Av3gaorE40pIuvLkxi+asfLAAxKG27XPQPnDXgH0WcSqQFYdAWbUn8e8BGWV6WGVv3zgPiQL2uEn6ndzyfOHXAlqmMAnw5km2XPrGclNyVihDXSt+SQB5wMFFCgRiA3tpGqnynSLAgXcHbbfyhJOplYSfmsk3SCAG5G2cQeY6UtRo+FcT+YlsRJA/qZXYnI8jA/ElKQoKGIOW8aSVdi14TcOqyCBZW4s3a/sYfKpytJwguLt4SfL6vcR045RDQoq+IrCSpc3EkHI4lnyGFB7m28ehb8QKxkJUTb+Ovdww8o9FSULOD0ZZz4eRYt7xZXDCoDNR5g+0d4ZNSEgE9gz9tn3gXiNSEKIBAU93OjXYnXnHCuWdb6CDWqBMtLu98yCdg3PWHlIEf+pMYpzAS2Hu1zGHPEEhAWlepfpllFivjkJSlCJYUo3LqDf9ze0WxiE3pG2rOJIQrCFKBIYlKcQA3LkFzsIHHyWVhExZ3Kym/JCsQjBcU+I1S/EEurUnc5kJytoNIUr+JatYcTMLPd2VfplYx0ZTJtm8RNZZZlKVZIS3hzYFJyhfWyCxSrwk/ULsddebdIw9OJpUFJKsWbhTl9xrGz4f8RpnBKKpJxpBSVCyi4GHETaxd9b8ot6OciewpkgfMAKQMRs2QMaamKkJYOQVBzsRkPWM7MqP4hWZOgLgO19DlltDbgFUCzi4t5Gz844/Ii+DWSZozvic+Q19WgCdqwPisebsbQamYGJuxc9jn7wFJOMnVyAAbX38gIni0pqDOTNCUEEAMHPMgFhzhbXhKnBFy4cZDJvePVc10kbjs8QpZZCCkhwcWelwbNrb0jpX8URfJfMlfLlB8nBHOwPvA6VlVxYZj/tb/wCRi01ONEtJuMRvm4AJc9jCusmDEoiyXy63tsNIX6HoJ4pRAiSAfEBcPqSzjsBDGjlgynycnPOxz9IjMCfly12dIBw7jO3lnzERlTSE4c2X4DyN8KjvBqagJzRZxAtMUtfI57sG949NqBgJOgu3N7D/ANwMQ40g4inQYb6NYn7wLw+jDBJFnPkRru0LpL6FNjmUtKlIOakpAbYqF/R4jxCpDFKLBiLa94kiWJZKtxc775/t4V1s9xyD9209REHyyyXAukEzSSMtj/E6kkWYl9zGloeFFXy8ZKnySksGGrC9tT2hHSV2FgAkBwTa7DQnex6RqZHE0AFnClJ8RB00vkkX0cxZKkqkOVy2DKJLMAm5uOVj6QFXqdJZJB1Det7wnn/FapIKflpJFg5cjdne51e8WTfiBK0uDMKiHLZDkWNj2ELvNNli1aPlzMYtuGs/MQ/k1AmS3ADZ5kXysM0tyI6Rkp9eJmJu1mVbfeDeB8TIIBcXBBFiP0RPGvUbefbk5PC0zibvuQVADkWA9I9B3FKZLlabEFywYdSBZ31jkW9n8E9UZqk4iZRF/EeVweu+XSAeIVyFLbNyMRAc8xfPzgSsDFrtk2ttej+cG8No8BCiAdQ9/TSESS5C6+CpPCJWIkqV8tRtYv5DI3yDwFTUolTAVCyTfQ316w8RjnTmCMFrJCbqGbnJ4p4pw9YJJl4Trq2vi599I7svg52LviFaCtIlsU4XH37wsql5bQXUy/H4EEqDeEXz9SLjuekUz5OLYN19HgtpugQ++D/ieXSqWZlNLqEqSzLFwdwWO9+0UIpfnY5qVJCgFqIU4CZabjkVEnCkZ25wto6cjMsOj3htT1RloKEJCwoMtxnt0b7mOh+VPMEWXQIGwWDmLdYYcIUoTRdx+bmKJNH4JgNtU4T/ACN8LdHtF/w4+J1A2GWXc7x5/k6OrBupSxgDHwuT1G/7tAYqQ5dgwsR1zia5LMolhsN4WlgphdyR0HPv7wmZKNoazZyFoDZgEk75A26+8dVVJISkPixhxyYtCtILsmzbapLPEUH/AHHGaS/Jny8yfOEb/QhtXOCVWzSlvJxAVOUqSlLElfRnf8WiypqgUKdwktkASL3ziqlWlgtycNw7aE7c4KfAPo8pDiQSR9KQkjPK3mwEUBKkpckYnyzuDbvb0gbh1WoKKSbNkLuo3c7BzDCXQB3KmviPewvCtxjSlVVSY0kpHiLgDUk3y9IXJploug3yIN8vwxg+ZPw6uAWcG5cu/WPAsnENRe1g+Y8ootJitCniVeBKS5Lk6agxn0VysBBWWxHbI3c87Hzhjx5Iwuc9v8d8t4zk6q/2zZipsZOrZAQcY5NrXA14PTTqmYEU6cS7qJLYRo5e2UV/EVLPoSlKpyFLzYDFh2IJy7Q7/wCGHHkyJipaiAmeBhVky0uySdiCe45xmfiesM6smE/1Eeseh4/Hh4/s5Na0mKFfEE3VjyKQ3TpDDg3xYJZDoFjcgkEg5pLZiFa5XjA5xYmmcqSAN+457RzawrB1pymvPEJC2VKJvmFO45Bs+sX0059eh1eM/R8OYlklJCQSM75hjkQd4Opa0JLKyfUt/iOPy+OPg6caq5NhP4iVy8TOoWUwALM2Jsj6c45CT/VHMWt3I572Mdhc6U5C0CjhpUXJ8r9re0STT4LAi2eKw6A7tDejkshuVnT7MIFlJeYLl92b0NoWhhymngEAvlqlRyyYPzeJT6deIulKkpyL2Ab6iNDzfpB8iSlSjfAQLEge7skNE0rMsHDicguWOR21GVr9Y6sNNEtIRy+ChZzIwjESrCC3/K5v0JhfN4Eskp/pD4QGZL52uc411NSIGFa0hLG5sVu2bkMAQQ+ZitFK6iUoLFyCE/W3M2Zz9orfiEn0x06n8H/SSeWQ9YulURYFJLtYaPqeZO0aKv4eEDS7uf6SLqvkT+RFlHw4rDhnDkvYAJDm+e8L7DJIWyaVyJbgHNRJABU2/LbODaCiwquoEbnXzj0qjzCSGdyf6tme8MFyFNkL6lzEdO8FcqHp3jDAd9DAi6QhiSx0P5/MEInKSMOANv8AuUcl0hZ3L9fSB8AUzCQznPNogiUyiwBBBc8jt3EcqZiisOLbt6xeFsfCAzse+vKJwIrnKINtdO2XOPUSyGfIiITEjEq+R8ukSlTvAABkc+UO1wJeRjOk4WWnmT+94ulcUdAAU4Fj2iNEcQIP8rQJOoVSywyaEUfDHd7CHJDn6Q5tziH+qIISSwIy3fOK0FTNdrW56xa+bjLUxo0FMF4nw4rsL21byc+0IKfhxMwhhiuzjlnGtCsWQBPUgeUD8Q4dhZaBhUOr2/H6Irjf6LrP4YefTKlkoYi/rmCNoEVLViJJubuffvGoqacrJZsSSF4QD4r3Uk5jC4JB3trFSuFE4TYE6Xtm2lmbXflHUtfhzPN7EUnhSioeJuYuH2fJ+8E0VGcTS2KgMibixdty+0amh4AxAcgWOov/AFNcEQ4pvhoJUfClJDsfp835RPfkUHz42KqWUlMliBjIu2g8i/nC6oUhT4UkciH+0a5fCLMS4zZwfJ7jpCWvkBKi2IPra3cGOPTbfJ0TgVUgYMNMn0/MegkXUDY6HL7bc49E3RkhyqQcJ8N05kZfdoUpngTQFA3sAA/v5vyi2fMSoOCAXYgOlu0Uolgn+VstX6OIZ8ATowXNTmkFfRw3cd9Yb0FCQMS7YsgQ+eznSB5CPC6r/wBKSST5ZDyEN0TwhIKi5to7H7RXD4F0uQaes2S93ZRJDcm0tZ4ooUY1KDksbHLKwbYWJAbmcoPq5ZYqJUSoHCLDqSD7mFc6qUhGHMD6gHBIJYJJ1BbTa8dWSOiU2n8QUGuNfoCQ9rvqLdBA00KIwgKAPiLjPrqfJoKXNJBcviAJPTTmGtHZaVEWsNCYTWhsotkU4AyDnYX9Y9MtnrvnFalqGo6n7R2SMV7nnEbChMMlrCLFy1Fjp+7RaiSAly3fTpFAc3TlyvB7ADVNGT+5wpnU5QSyiH02/tDqdVYBiLHZh7wnM4Kcm2x/cofKqE0wRNOUpUTdRgaimHFh5esMDPxMk5g5jJjr15RQlAEwuch+mM88AT5DZE8gjfPaGZTjRk53hbTqSu9nyhjTeBeHMRL0K0GTSYc7DTf1j3zw3hFtXg+olY7nsIGmUwLEZj9yh42hQRU5O4t5iDaaoC7HMZXb11gebwsEWzgZKClhd99+UTfA65LOJ0CjiWlTtmCkEsbEuA+z+cWUNIogBSWWb2UWIfECNCHI5gvlqfw9eIM5cXt0bT8RfKp1CaEgpwl8w4BuWubhz+vFVqoTWYW0rJspsmAcJcexbzi6pUEEBT6Yc8I679RBCJeJSXTkDsM3dnygedJP8mAZiA4toWb2iemOgatUAMJKg9x4cuij+DCPiNOCxIBbJy3/APN4bVCEBI/k2TG/pce0Ip9WLgOA/wDIg+b38hEmEjS0+JaRo2wcdNxHYM4KkGc7gsMw/wBx+Y9FsZqCKpiTkdORHtdo5TzG1YHk4HS9iYGq5wYAG21h/Z/OCBMwAWCj54RqSIi+QIe8NlYiFXIHQZ6k628o0suQkghwSbsLADmRfTqX0jNUc5XywQLDQ+3Um5h5wdONDLOFQJKx/FIFw3UfeLeNQTRA0jeEkqdzgZstzmA+kKkyTNWokpABOI5sQQGDXFsh1h9U1OD6XunEcwAnNydbaQp4SXTiIss4gBm2htrFXqCSk8AALW2fPrFM19T0Ad4MqFuW056f3gMTlXIdv3MxIqimTSFSnV5coOl20yyEQCrOMznnEkrKhY36WgGiJeJSb29YjOAlgBr8i8WrdAuQT0aAZ9Y4UWY7w6ojFfFa/Nx2doT/APiAb6rHnlAvE6xSlEO9+0CJ4eVG+z/4imVCWmO+G1qTY+ehhimnS7/phJSAJS5FxDCj4iCsgj6hblDWs04CaaRhBY3eD8JDkkD7mBZMpTi4v5NE6qdn6QIGjSlrkoYEuTF8+UWJSweMeqaoqxB+ohtw3jqgWVcRNprodOnfEDc5b/aK6pBLM/Q5Q3qE4vEkQBVybeK0ZqqoyfIPTTSFQ+mIxJxOwa+o69mjOmyrw/4bOGApVdwwO7/dnERy4yz5ROmm40sc3ucx1cdINnF03YtYEFn5ddYV0qFJmFAAe1tCDtfaGU8IVLOY3HsQfzDbXImWIqlf1AXOqTZX+IS1af5KCQdASPtryh7OloSS6Qojcn0/MLOIVAKWuBzAPo1xEH2UfRb8ODxuAQfMe8ei34blXJIHJo9HTjoxl6khZDW8ZYAMGGdz0hrS0mwdxkNR/wBW/PSM9KmpCwXxML8o0Umt8ALEONbADJ2FydtBEtdiI0MikKiMRBAZgmyUA59To/8AaHKUpCSkWCvqt4lMcnyCfdoSUNUlCAHGEAWOfMnck6Q+NUFSVKCbMb5Dw3boPXKGzo0A66amafkg4QA7/wBQy6d4GMoSkgJyAZIEDUs0EKU5UqYQzaJFu1/aOVwAbxZCHovRydPNki5Od4imYScA97DrzgNBThJ1Pn/iLqFd7QrYUM1EAM1mipNcWwhNx6RfKpyq5IA5mOLSEk4VXbNrQ2egMFqp5ZyX5Qi4hxE/xGDkf20M6xRUQHL66QHU0oC/ETlrkfKK5VJaM2iScbkM+b3EN5MpKUuPKF/FKhIsNIBl1hNg7RRqk6E8TmguxbpAUmuwqB2GscVIWp2EUnhUw3aMswzZpab4gQQkZdYrreI6CM2eHzAcjHjLmc40NTW8NKQPE17xKZKD4gWAjLy1zBoYJp6tQzJGsKsjU2vC6lhnaCqxI0yMZrh01MxzcEe8aVJdA8OQteBIFOi6sk+FxntkWgjhdXgd7pa/LnF6qclJLeUAy04VZe/keUc3kUdOjDqDZtbhUJibj6TfxWOh0P7k8GVNSgkFKgUnQ2c8tjy1hfRzQFhSbEMcgbDW+f4hhWJQUnACl80keG+o97e8Buoy7FtXJvmAnkLdz+5RCVJyv6Yg3nFykOGBDjQnL8iBrhQAS19y3a7AxJjjThaAHZuwYeUejnDEkAv+Y7HTnoaHy6lcztEp/keWw3MatKk/L3Aaz6nc6kbxjJimIIh5TTsBcFw40IDkfxHLeBpEBrTgqmJS4sSSXZKW6XO0a+SsTEGWg/wNybZeQAzeM5RlKjYNYDFra9h+941UtCEp/wCVrgkjz6xlGYWzZ4TLSiV9ItiZnbP/ABCysSSLOdue5MMquYghgkizB9OZaA11QuBszQTAFQrAgA5n98olRrchywO0D1KCTqbjtDjhFJY6NpG7N0GLqAAwJyyzeFc7iQBa4B5ND2eMCHYv5vC6bQCbdQKeoaKJJIR0rmyUFALk6nb8wr4jVBmI6DcQ4n0KJaXu3Iwg4rNTLwr+pCCHBzaK5hJshwf4aNQsqUCJY9xBFRSy0WQGA+0bHgtXInSCULSrkk5dRGR+KZTkzMhk3SBjXs+RWDTatJSGAf8Ac4r+dC2n4gjVTcoc0U1Ckkv+7x1JEytM8ODyiEySHeDPlpYZOTHFISHO2UH1BQNKAM9I7MlIN8vaI1ZH1PnAC6jQGxZoDyMmwv8A0pTeWSLaHONFwCr+ZLIXmLQL8McPUpKsaTcOkn2hhVyTIOJKWxMSBk+46xy6aZRDaUgEaWhdUy0u+R0/vDLhWGYMVwT2ED8TpbnaOXZ1YAF0QIxNceIH7dPW7wXw6oRMQUklwPpOY5p0LZfiF8mqsUEltDcN5aQNT1pCmUkED+SU3OmLw+rRPtDPhltUWVc4gH8QzGeb9ngiTLUU2J5gGx2NnEAqXiWClQJscQPoTr37waiUHByPK3aFvwKXI2oZbJy+8ei6lHhj0dKXBQ+RcVoylRYNeJ0M8EJBzSTd9T+A8bPj/BRhLCMUqmKFuBcQr44J+t5NTwmsAAJLK9bb7JbaNFw9ZUjTxXvoNHfM8ow/DnxbvmTk0akcTZPhu+pLdGGkDoQuqa1KQxHTfrAsulxqBJYGBZtMpXiNy7m+m3OCpdQ18P8AmHSorcGSOGJQxSxOzwRTSSU+IAd4pkTgnCWIUedjEK5c1JGFJvqGJ6w+citjJaiJe45wJKWMn84GkcQIIx3cXcQQqoSp2OnT3gGZRVLAO41D6RkeNspZZgFaPlGqXJUbKS41ZnaM9WcNClnCQz66dYvgloQ8NqV0i8V8OrGxGxhv8ScRWUIWR/trFth0i+q4OSmzEAdXjMVK1gfKWV/LBsnY8ofWZGhEJ6iYSSxi7hnFFBk88+W0drJCQ2ExRLpy7tA6C0bCoqv9vO8RpZqilz36Qrmz1BKUKy/dY5NrVJfCqzRX2E9SHFuLl2SMoAp6pRV7RGVIVMWz5xdU8N+WHxh9s4m22MkfTPhD4rlsETVgMD3/ALwdMrUT5uBBYbbsfvHzDgdHjJJUQRqA8fQPhThKwoLsoNobjq8T9PoabDgUsBJYWB/REKyXYq02hgiTLlgBBxPvaIVcp0ECwiG8nR42YXiNlOARAayRcXfMZXbT8RqVcPF2YtCaukp0tEJCzdBKR8WINf778oZS5RUvCA3L++ohaiUX8AGudm5iNDwGkcYj5QMZrg6GBlYUR2CZ48MejqkCBTOGhQ8TnqXhdxLhKMBZOm0aOYiFPE1lKTADJ0YiRw9iQGcHn+vB9NQ2dYS/PSOLXzzyIPoXiwyFYgx1zt99IT1hzN8g9QtIUwJIHZolR14NiA0WT+Hv9WZ7DtActaZKi4cZZ/phsOibGSahIYpIF8iLQWalaklSilJGSk284VSJXzHVcDf+xzglCMSSkIKgMzFXREUGsQTeYSdoqqaxJyxC2UeBko8RSQQekd4nUBSQUIBTvkRASCH0nxBLSjC7k8oXzJmNJe2fWBZcgMzM9xeLJ1YkAJwscv7w+eBGAp4hMlqCXcCJcUrEz3OBKCA/XpHeIABgMzC6fLUrCnNrA9dIvnkSCytpMICjqHhZNnXtDaqlEOFaQvFGHhGglkpRVcxGbMKSQRBVIkJLZ3iqvUFrZMYwGVPDGi4aqZiABJAxFtt4Hk0BBhrQV8yWomXYqQUKt/Es49I0/TDf4ZoAEpXZ72Gdi19jaPofDaMJYyyopOeQ82vGS+FaBD+O7gAfxPbnGnmShJScFzdi9+43jaAixVeEzihX0g2INukMJ00YQ0ZOsmrUE4mBt+9YOp56gQnQ838452iycHCVES7a9PvCKo4dixFRA5PDgU1jfuCwhDxpR+kLA31get5D7FRmBCCFF2O0HfC3EQtakO7XGbdLiES5amGO7a3+0d4BOaqGAkgjYpA6PnE85mqWWujdVCrR2OTlWflHosXC5yxGb+IqjCkwzm1cZP4mrHs8B9FIDLqXT9IKeQsOb6R1U9OAMyicgP3KFC+JEpDKA5Z5bRXR1HjClG+mI3PYCwhpwea+zQpp1JTiIcn06PFNOoLsm2/6YrkYp3hWcP8ASA4fziaJqZIKUm+p/EHKgrZejEFMg2Gts+cFKqZgSX7EMXPaIJkAy/mFRtsLQGmdMJcEMMhkT1hgBFVNls0xISoBy+cKJlTKKWBtrAXE6hiSq5OYgSZPYBJDBnYBvPeFaDRpOkrThJAbd4IkU+JOJWhtzhQisJAUs30HKGVJXGbLwgs3tDJAZGfKcHX7QMinYAkuklsWxHrEuIIUAz8rRP5yZkxIKUywAAWBY4U5lsyd+cdGYhWCVnClFKXbx3Td/PaKpvAyEtYLDvdwW0ENadSSQkIcthLmxLu422guagJSGAI1fTpBiYpjRJY2Bs7mGfAUIkzMc+SJqWLJNnJFlds4q+b/APUWcJ/MNphlldwSMLByzK3PKFS5oQZc9IViCWe7Xtm0Ro6YrmBhn9oL4xaYpBU4SMKSGNgLXa+QiihkEsQWDbwdOhg/oavAR1YhnH9oYz54BKg7NkWMZ0TsCik5HXY6xBVb8t0lztn59IhoIzoq4TCcYIAOcN5QSCAzJOruP8xm6eqOHIXLun77wdR1GJRBUGGRyvsYSDU0suSwLEne8ZtUpS5hAIIezj9vB5SorABbYvaLuJ8LEpBVi62v2Igg7EM3iaUEpw5Z3Pm2kU8CnrNS4BwvcpuL6F7RZWSQZZVdVthcdd478IIbES9/pL5tpaI/S+TaT5/hblHoQ8b4sJaSp8nbnyj0ULvSQFxD4rloBdYfrGL4t8Q/NLJy3MaSj/4VJzmTlH/pSEjzU8Hn/hxToTkonms/a0K4K/Jt9cGLo1l3gqhmATsarC5D779Ic1PwqEuJYLC5zz2hDXURSembwFr4yLw26adFYCmzudSdOQ0i3AkDEouR/H82jK8NrDisAVaA5DnDX/Xksbk84smQaY8VVkyyD4RtZugG8LEzHyPU6mBl15mWZgNE69YjNn4CzF8mGcMYE4sslgqY50A06wMVIULOlv14LqJHiGFr5jZ4kmmJRZICRnz6QIYDl4QlrOczrB3DVgE3a2ntAXy0viA/tBaiJYAAc79Yfowxk0+IHFpfnHKPh4UV4lpSUocOSMRyYc7+kL18QbI/5gb/AFoLlTm8M2jBZRgI8T/nYxVV8QKrPAk6uF7bdoGZRJLXhfYx1K/9yG6ZwUllMD94QLneMlsoPpgognCW/MZMAeE4vq022gunlhJH9OfWAZQbODlLAv2vpBCWVAfI2OfKKsLoba+Ih/8AEekVKSFJOoz+0BoUUApUbaH8wjMdp0LZ03ubvlzEGSOHlQxFZG4a3pF9JT+FgXObaw8pZXgDC+ZG8AwZwvFLlZhQbPPtCusrVlVlFtn9LwZMrwgB7JNreoOxhJW8Xwk4QCkHOz+YvACdn1GJGAKL5ZWc9LQ2qKFNNRoV9I1u7HO34hPwSYudUJxNueo0P9oaf8S6sIpkSnutYJHJIZ/Mt2hEuxk+UY2o4qZ+ImwDsI7CiinYVF9Y9Eqx3z2foVFIwgespfDltDgJtFU6U4h4UokTw4BOUZ/jfwsFAkDO8bgy3Ajs2nBDQXmg9ofCOIUCpSzZucUGcxwvkLnfpH1fj3w2mYe8YXjPwkpBxJDwFcm0lv8A0VyZ5Sp3Yj20hkunSQZmZI19usIVyFoUHB3ME/8AiRcC+EafeKraJvw6XwaSqJkuQ6jptEZ9KUpF7+gELV8eU90luXpACuJzJisJU19YZaTJ6w89j1EpKWJIyyG8RCE4vErwveEJo5rFjYwRNkEAO5GH11g0Ub1MiQhWb2d+ogGfUICWaxyPePHAoJBLmz9tuUWKlJKmGVvMRmYT/PY5axeji6kl0bEdtfeLeIyHcpA3ioUwLEMCcx1EAxXPn4gPxBNLxpQTgIdLX7ZQMuU/MA6e8ESKe2Kz6jcRqYdU/G5ZxkozADtyv0imXUpVi5pbv+iBJILKAGYB8ixeKpiHV4QbN3IhqYYGkIluFA/Y2t6wbT0ImAYmBAF+zj1hGigmLI+WSc7fvaDpPBahkkBmDHO53hXpIpnx6Y+4ZThIJUWbInTl0hp/4qhsKWcFup7bxiaxU5CTixbHpp7QuTxNQyJEL7IL8ekaHifFyJhGivf8wgNW6mGb3DeoikTVzDqXPd9DGh4ZwJOIzJlkgAl+l4V6vQPX9D+AVApkGbMGluo065RnuP8AFlVE7Gs2NgP6RsOUW8Xr1TiAP/LTZI+/WAJ0iwOsT1r4hkgAJ8UegidKYgx6NnkGuz9JqTEEmLVRVDlDxEcjpjioNMUzpTiA51ClQuL6QwVFac4yYYZ+o+EkLJLRSj4HlvlYxqZWsWy4MQy0zITfgWUQzRneO/8ADkJTilhzp7x9SOsV1OXaNBm72fB1006So4xlq0XrmpsCGJAIDNGy+JfqPb3jLcY/8xPQQfZk9eLPaF3y0qWEg833gufQpwFQIxFusK5v1nt7iCZX0Ht94NOdouXTDIliW89Y5N4eAAXByP2ik/Wr90iSfpHb3MGghbJ4cCHBZt9YIVRJTLIZ1YcTjRW3SBZuSe33gulz7H2g/KFIsoqYlIAS5dvvDjhXwkue7jC37aJ/Dv1/9w9o+g8Fz7faAWzlIA4N8IS5WEsHAaGtTw1ABsINl5RVVawrHMPxnhiS7iMpUfDqGdmd43HGM4R1f094WULF9BwaWhBKmhBxvimLwINn8R3O3SNBxj/7dXSMSch1EDXCEbDZcspUCb3BMdqpby/vBE36B0gdX0do5jC9VxHohJ1j0WyTf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89" y="530738"/>
            <a:ext cx="7648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chemeClr val="tx2"/>
                </a:solidFill>
              </a:rPr>
              <a:t>The overwhelming </a:t>
            </a:r>
            <a:r>
              <a:rPr lang="en-US" sz="3200" b="1" dirty="0" smtClean="0">
                <a:solidFill>
                  <a:schemeClr val="tx2"/>
                </a:solidFill>
              </a:rPr>
              <a:t>majority: loved </a:t>
            </a:r>
            <a:r>
              <a:rPr lang="en-US" sz="3200" b="1" dirty="0">
                <a:solidFill>
                  <a:schemeClr val="tx2"/>
                </a:solidFill>
              </a:rPr>
              <a:t>and safe</a:t>
            </a:r>
          </a:p>
        </p:txBody>
      </p:sp>
      <p:sp>
        <p:nvSpPr>
          <p:cNvPr id="10" name="Cube 9"/>
          <p:cNvSpPr/>
          <p:nvPr/>
        </p:nvSpPr>
        <p:spPr>
          <a:xfrm>
            <a:off x="612775" y="4411122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fill out an application</a:t>
            </a:r>
          </a:p>
        </p:txBody>
      </p:sp>
      <p:sp>
        <p:nvSpPr>
          <p:cNvPr id="12" name="Cube 11"/>
          <p:cNvSpPr/>
          <p:nvPr/>
        </p:nvSpPr>
        <p:spPr>
          <a:xfrm>
            <a:off x="636971" y="3438264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get your current pets spayed or neutered</a:t>
            </a:r>
          </a:p>
        </p:txBody>
      </p:sp>
      <p:sp>
        <p:nvSpPr>
          <p:cNvPr id="13" name="Cube 12"/>
          <p:cNvSpPr/>
          <p:nvPr/>
        </p:nvSpPr>
        <p:spPr>
          <a:xfrm>
            <a:off x="636971" y="241087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We inspect your home</a:t>
            </a:r>
          </a:p>
        </p:txBody>
      </p:sp>
      <p:sp>
        <p:nvSpPr>
          <p:cNvPr id="14" name="Cube 13"/>
          <p:cNvSpPr/>
          <p:nvPr/>
        </p:nvSpPr>
        <p:spPr>
          <a:xfrm>
            <a:off x="636971" y="1369662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Halloween, Christmas, and Easter are over</a:t>
            </a:r>
          </a:p>
        </p:txBody>
      </p:sp>
      <p:sp>
        <p:nvSpPr>
          <p:cNvPr id="15" name="Cube 14"/>
          <p:cNvSpPr/>
          <p:nvPr/>
        </p:nvSpPr>
        <p:spPr>
          <a:xfrm>
            <a:off x="3015110" y="4411122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We call your vet</a:t>
            </a:r>
          </a:p>
        </p:txBody>
      </p:sp>
      <p:sp>
        <p:nvSpPr>
          <p:cNvPr id="16" name="Cube 15"/>
          <p:cNvSpPr/>
          <p:nvPr/>
        </p:nvSpPr>
        <p:spPr>
          <a:xfrm>
            <a:off x="5411456" y="4411122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We see proof of home ownership</a:t>
            </a:r>
          </a:p>
        </p:txBody>
      </p:sp>
      <p:sp>
        <p:nvSpPr>
          <p:cNvPr id="17" name="Cube 16"/>
          <p:cNvSpPr/>
          <p:nvPr/>
        </p:nvSpPr>
        <p:spPr>
          <a:xfrm>
            <a:off x="3015111" y="3438264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install a fence</a:t>
            </a:r>
          </a:p>
        </p:txBody>
      </p:sp>
      <p:sp>
        <p:nvSpPr>
          <p:cNvPr id="18" name="Cube 17"/>
          <p:cNvSpPr/>
          <p:nvPr/>
        </p:nvSpPr>
        <p:spPr>
          <a:xfrm>
            <a:off x="3015110" y="241087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bring in your pets for a meeting</a:t>
            </a:r>
          </a:p>
        </p:txBody>
      </p:sp>
      <p:sp>
        <p:nvSpPr>
          <p:cNvPr id="19" name="Cube 18"/>
          <p:cNvSpPr/>
          <p:nvPr/>
        </p:nvSpPr>
        <p:spPr>
          <a:xfrm>
            <a:off x="2988565" y="1369662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go home and think about it for a day</a:t>
            </a:r>
          </a:p>
        </p:txBody>
      </p:sp>
      <p:sp>
        <p:nvSpPr>
          <p:cNvPr id="20" name="Cube 19"/>
          <p:cNvSpPr/>
          <p:nvPr/>
        </p:nvSpPr>
        <p:spPr>
          <a:xfrm>
            <a:off x="5411456" y="3438264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Your children grow up</a:t>
            </a:r>
          </a:p>
        </p:txBody>
      </p:sp>
      <p:sp>
        <p:nvSpPr>
          <p:cNvPr id="22" name="Cube 21"/>
          <p:cNvSpPr/>
          <p:nvPr/>
        </p:nvSpPr>
        <p:spPr>
          <a:xfrm>
            <a:off x="5411456" y="241087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bring in all members of your household</a:t>
            </a:r>
          </a:p>
        </p:txBody>
      </p:sp>
      <p:sp>
        <p:nvSpPr>
          <p:cNvPr id="21" name="Cube 20"/>
          <p:cNvSpPr/>
          <p:nvPr/>
        </p:nvSpPr>
        <p:spPr>
          <a:xfrm>
            <a:off x="5411456" y="1369662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We “approve” you</a:t>
            </a:r>
          </a:p>
        </p:txBody>
      </p:sp>
    </p:spTree>
    <p:extLst>
      <p:ext uri="{BB962C8B-B14F-4D97-AF65-F5344CB8AC3E}">
        <p14:creationId xmlns:p14="http://schemas.microsoft.com/office/powerpoint/2010/main" val="21448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83090887"/>
              </p:ext>
            </p:extLst>
          </p:nvPr>
        </p:nvGraphicFramePr>
        <p:xfrm>
          <a:off x="-1122890" y="387873"/>
          <a:ext cx="6936828" cy="554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ight Brace 1"/>
          <p:cNvSpPr/>
          <p:nvPr/>
        </p:nvSpPr>
        <p:spPr>
          <a:xfrm flipH="1">
            <a:off x="4404700" y="1336479"/>
            <a:ext cx="755780" cy="447165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60480" y="1110448"/>
            <a:ext cx="35083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Proactive Approach to Adoption</a:t>
            </a:r>
          </a:p>
          <a:p>
            <a:pPr algn="ctr"/>
            <a:endParaRPr lang="en-US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Let the “Positives”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Attract &amp; welcome adopters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Reward their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Set them up for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them if they need it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1" y="1336479"/>
            <a:ext cx="4053359" cy="3828909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73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8" y="756772"/>
            <a:ext cx="8131585" cy="5245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9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25" y="3864166"/>
            <a:ext cx="1571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3" descr="C:\Users\sdalonzo\AppData\Local\Microsoft\Windows\Temporary Internet Files\Content.IE5\68LAF4AT\black-house-44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11" y="5436531"/>
            <a:ext cx="908021" cy="8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842672" y="1573019"/>
            <a:ext cx="1847168" cy="1172720"/>
            <a:chOff x="2367280" y="1399967"/>
            <a:chExt cx="4138736" cy="3047573"/>
          </a:xfrm>
        </p:grpSpPr>
        <p:pic>
          <p:nvPicPr>
            <p:cNvPr id="5" name="Picture 8" descr="C:\Users\sdalonzo\AppData\Local\Microsoft\Windows\Temporary Internet Files\Content.IE5\68LAF4AT\black-house-4493-large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280" y="1399967"/>
              <a:ext cx="1078712" cy="101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562666" y="1478086"/>
              <a:ext cx="3943350" cy="2969454"/>
              <a:chOff x="2562666" y="1478086"/>
              <a:chExt cx="3943350" cy="2969454"/>
            </a:xfrm>
          </p:grpSpPr>
          <p:pic>
            <p:nvPicPr>
              <p:cNvPr id="7" name="Picture 14" descr="C:\Users\sdalonzo\AppData\Local\Microsoft\Windows\Temporary Internet Files\Content.IE5\YJMQCUVE\house-silhouette-8708-large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3602" y="1502022"/>
                <a:ext cx="850540" cy="94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4" descr="C:\Users\sdalonzo\AppData\Local\Microsoft\Windows\Temporary Internet Files\Content.IE5\YJMQCUVE\house-silhouette-8708-large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866" y="1478086"/>
                <a:ext cx="850540" cy="94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4" descr="C:\Users\sdalonzo\AppData\Local\Microsoft\Windows\Temporary Internet Files\Content.IE5\YJMQCUVE\house-silhouette-8708-large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940" y="1478086"/>
                <a:ext cx="850540" cy="94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666" y="2428240"/>
                <a:ext cx="3943350" cy="2019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756876" y="4344697"/>
            <a:ext cx="1476804" cy="1712081"/>
            <a:chOff x="3061738" y="1340197"/>
            <a:chExt cx="3011135" cy="4364531"/>
          </a:xfrm>
        </p:grpSpPr>
        <p:pic>
          <p:nvPicPr>
            <p:cNvPr id="12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791" y="4585407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C:\Users\sdalonzo\AppData\Local\Microsoft\Windows\Temporary Internet Files\Content.IE5\MAJW3K9W\silhouette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083" y="1340197"/>
              <a:ext cx="1200308" cy="353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738" y="3804520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791" y="3004238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837" y="3735610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7" descr="C:\Users\sdalonzo\AppData\Local\Microsoft\Windows\Temporary Internet Files\Content.IE5\ULGNIYBN\dog-silhouette-drawing-0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3853"/>
            <a:ext cx="986948" cy="9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180599" y="3786091"/>
            <a:ext cx="2798043" cy="1453521"/>
          </a:xfrm>
          <a:prstGeom prst="cloudCallout">
            <a:avLst>
              <a:gd name="adj1" fmla="val -11507"/>
              <a:gd name="adj2" fmla="val 5937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Your agency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1862633" y="2223853"/>
            <a:ext cx="2232018" cy="1517606"/>
          </a:xfrm>
          <a:prstGeom prst="cloudCallout">
            <a:avLst>
              <a:gd name="adj1" fmla="val 42142"/>
              <a:gd name="adj2" fmla="val 6119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Your </a:t>
            </a:r>
            <a:r>
              <a:rPr lang="en-US" sz="2000" i="1" dirty="0" smtClean="0">
                <a:solidFill>
                  <a:prstClr val="black"/>
                </a:solidFill>
              </a:rPr>
              <a:t>potential</a:t>
            </a:r>
            <a:r>
              <a:rPr lang="en-US" sz="2000" dirty="0" smtClean="0">
                <a:solidFill>
                  <a:prstClr val="black"/>
                </a:solidFill>
              </a:rPr>
              <a:t> adopters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032710" y="2819400"/>
            <a:ext cx="1239809" cy="1330596"/>
          </a:xfrm>
          <a:prstGeom prst="wedgeRoundRectCallout">
            <a:avLst>
              <a:gd name="adj1" fmla="val -65857"/>
              <a:gd name="adj2" fmla="val 4695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Your </a:t>
            </a:r>
            <a:r>
              <a:rPr lang="en-US" sz="2000" i="1" dirty="0" smtClean="0">
                <a:solidFill>
                  <a:prstClr val="black"/>
                </a:solidFill>
              </a:rPr>
              <a:t>actual</a:t>
            </a:r>
            <a:r>
              <a:rPr lang="en-US" sz="2000" dirty="0" smtClean="0">
                <a:solidFill>
                  <a:prstClr val="black"/>
                </a:solidFill>
              </a:rPr>
              <a:t> adopters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4617955" y="1407093"/>
            <a:ext cx="2069321" cy="1116377"/>
          </a:xfrm>
          <a:prstGeom prst="wedgeEllipseCallout">
            <a:avLst>
              <a:gd name="adj1" fmla="val 59976"/>
              <a:gd name="adj2" fmla="val 1816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Your community &amp; its pets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842672" y="3362936"/>
            <a:ext cx="1479484" cy="956386"/>
          </a:xfrm>
          <a:prstGeom prst="wedgeRectCallout">
            <a:avLst>
              <a:gd name="adj1" fmla="val -57530"/>
              <a:gd name="adj2" fmla="val 7544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Your competition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30224" y="533400"/>
            <a:ext cx="5483553" cy="553998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000" b="1" dirty="0" smtClean="0">
                <a:solidFill>
                  <a:prstClr val="white"/>
                </a:solidFill>
              </a:rPr>
              <a:t>Who your policies impact:</a:t>
            </a:r>
            <a:endParaRPr lang="en-US" sz="3000" b="1" dirty="0">
              <a:solidFill>
                <a:prstClr val="white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67823" y="381000"/>
            <a:ext cx="2000250" cy="1510294"/>
          </a:xfrm>
          <a:prstGeom prst="cloudCallout">
            <a:avLst>
              <a:gd name="adj1" fmla="val -13568"/>
              <a:gd name="adj2" fmla="val 6591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Your animals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71" y="4254082"/>
            <a:ext cx="1571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3" descr="C:\Users\sdalonzo\AppData\Local\Microsoft\Windows\Temporary Internet Files\Content.IE5\68LAF4AT\black-house-44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8" y="5266055"/>
            <a:ext cx="908021" cy="8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57215" y="1836972"/>
            <a:ext cx="1847168" cy="1172720"/>
            <a:chOff x="2367280" y="1399967"/>
            <a:chExt cx="4138736" cy="3047573"/>
          </a:xfrm>
        </p:grpSpPr>
        <p:pic>
          <p:nvPicPr>
            <p:cNvPr id="5" name="Picture 8" descr="C:\Users\sdalonzo\AppData\Local\Microsoft\Windows\Temporary Internet Files\Content.IE5\68LAF4AT\black-house-4493-large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280" y="1399967"/>
              <a:ext cx="1078712" cy="101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562666" y="1478086"/>
              <a:ext cx="3943350" cy="2969454"/>
              <a:chOff x="2562666" y="1478086"/>
              <a:chExt cx="3943350" cy="2969454"/>
            </a:xfrm>
          </p:grpSpPr>
          <p:pic>
            <p:nvPicPr>
              <p:cNvPr id="7" name="Picture 14" descr="C:\Users\sdalonzo\AppData\Local\Microsoft\Windows\Temporary Internet Files\Content.IE5\YJMQCUVE\house-silhouette-8708-large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3602" y="1502022"/>
                <a:ext cx="850540" cy="94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4" descr="C:\Users\sdalonzo\AppData\Local\Microsoft\Windows\Temporary Internet Files\Content.IE5\YJMQCUVE\house-silhouette-8708-large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866" y="1478086"/>
                <a:ext cx="850540" cy="94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4" descr="C:\Users\sdalonzo\AppData\Local\Microsoft\Windows\Temporary Internet Files\Content.IE5\YJMQCUVE\house-silhouette-8708-large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4940" y="1478086"/>
                <a:ext cx="850540" cy="941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666" y="2428240"/>
                <a:ext cx="3943350" cy="2019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6240931" y="4761659"/>
            <a:ext cx="1476804" cy="1712081"/>
            <a:chOff x="3061738" y="1340197"/>
            <a:chExt cx="3011135" cy="4364531"/>
          </a:xfrm>
        </p:grpSpPr>
        <p:pic>
          <p:nvPicPr>
            <p:cNvPr id="12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791" y="4585407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C:\Users\sdalonzo\AppData\Local\Microsoft\Windows\Temporary Internet Files\Content.IE5\MAJW3K9W\silhouette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083" y="1340197"/>
              <a:ext cx="1200308" cy="353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738" y="3804520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791" y="3004238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837" y="3735610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7" descr="C:\Users\sdalonzo\AppData\Local\Microsoft\Windows\Temporary Internet Files\Content.IE5\ULGNIYBN\dog-silhouette-drawing-0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6" y="2081806"/>
            <a:ext cx="986948" cy="9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1597831" y="1277956"/>
            <a:ext cx="2000250" cy="1510294"/>
          </a:xfrm>
          <a:prstGeom prst="cloudCallout">
            <a:avLst>
              <a:gd name="adj1" fmla="val -61940"/>
              <a:gd name="adj2" fmla="val 215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116608" y="3200400"/>
            <a:ext cx="2762600" cy="1808745"/>
          </a:xfrm>
          <a:prstGeom prst="cloudCallout">
            <a:avLst>
              <a:gd name="adj1" fmla="val -27847"/>
              <a:gd name="adj2" fmla="val 608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We need more time, space, and $! And a home for Frida!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2879208" y="2601079"/>
            <a:ext cx="2096009" cy="1517606"/>
          </a:xfrm>
          <a:prstGeom prst="cloudCallout">
            <a:avLst>
              <a:gd name="adj1" fmla="val 34044"/>
              <a:gd name="adj2" fmla="val 759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339066" y="3335364"/>
            <a:ext cx="1239809" cy="1330596"/>
          </a:xfrm>
          <a:prstGeom prst="wedgeRoundRectCallout">
            <a:avLst>
              <a:gd name="adj1" fmla="val -78722"/>
              <a:gd name="adj2" fmla="val 4216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Well, we tried to adopt!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4325414" y="1371601"/>
            <a:ext cx="2081345" cy="1260620"/>
          </a:xfrm>
          <a:prstGeom prst="wedgeEllipseCallout">
            <a:avLst>
              <a:gd name="adj1" fmla="val 69225"/>
              <a:gd name="adj2" fmla="val 238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How was it? I’m looking for a dog. . 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7175198" y="3618168"/>
            <a:ext cx="1561562" cy="956386"/>
          </a:xfrm>
          <a:prstGeom prst="wedgeRectCallout">
            <a:avLst>
              <a:gd name="adj1" fmla="val -53219"/>
              <a:gd name="adj2" fmla="val 865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Hell yes I have puppies!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4" name="Picture 7" descr="C:\Users\sdalonzo\AppData\Local\Microsoft\Windows\Temporary Internet Files\Content.IE5\ULGNIYBN\dog-silhouette-drawing-03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74" y="2959262"/>
            <a:ext cx="801240" cy="8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0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37" y="1514037"/>
            <a:ext cx="647772" cy="10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38200" y="533400"/>
            <a:ext cx="7348621" cy="553998"/>
          </a:xfrm>
          <a:prstGeom prst="rect">
            <a:avLst/>
          </a:prstGeom>
          <a:solidFill>
            <a:srgbClr val="C0000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000" b="1" dirty="0" smtClean="0">
                <a:solidFill>
                  <a:prstClr val="white"/>
                </a:solidFill>
              </a:rPr>
              <a:t>If policy is “Landlord approval </a:t>
            </a:r>
            <a:r>
              <a:rPr lang="en-US" sz="3000" b="1" dirty="0">
                <a:solidFill>
                  <a:prstClr val="white"/>
                </a:solidFill>
              </a:rPr>
              <a:t>r</a:t>
            </a:r>
            <a:r>
              <a:rPr lang="en-US" sz="3000" b="1" dirty="0" smtClean="0">
                <a:solidFill>
                  <a:prstClr val="white"/>
                </a:solidFill>
              </a:rPr>
              <a:t>equired…”</a:t>
            </a:r>
            <a:endParaRPr lang="en-US" sz="3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89348" y="1744160"/>
            <a:ext cx="1440847" cy="2215356"/>
            <a:chOff x="386094" y="1744160"/>
            <a:chExt cx="1440847" cy="2215356"/>
          </a:xfrm>
        </p:grpSpPr>
        <p:pic>
          <p:nvPicPr>
            <p:cNvPr id="4" name="Picture 4" descr="http://www.cliparthut.com/clip-arts/1565/art-of-person-walking-dog-silhouette-15657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94" y="1744160"/>
              <a:ext cx="1440847" cy="2215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/>
            <p:cNvSpPr/>
            <p:nvPr/>
          </p:nvSpPr>
          <p:spPr>
            <a:xfrm flipV="1">
              <a:off x="1609772" y="3336942"/>
              <a:ext cx="45719" cy="10001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5848" y="352425"/>
            <a:ext cx="7372304" cy="1015663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000" b="1" dirty="0" smtClean="0">
                <a:solidFill>
                  <a:schemeClr val="bg1"/>
                </a:solidFill>
              </a:rPr>
              <a:t>If policy </a:t>
            </a:r>
            <a:r>
              <a:rPr lang="en-US" sz="3000" b="1" dirty="0">
                <a:solidFill>
                  <a:schemeClr val="bg1"/>
                </a:solidFill>
              </a:rPr>
              <a:t>is “Support renters 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algn="ctr" defTabSz="914400"/>
            <a:r>
              <a:rPr lang="en-US" sz="3000" b="1" dirty="0" smtClean="0">
                <a:solidFill>
                  <a:schemeClr val="bg1"/>
                </a:solidFill>
              </a:rPr>
              <a:t>instead </a:t>
            </a:r>
            <a:r>
              <a:rPr lang="en-US" sz="3000" b="1" dirty="0">
                <a:solidFill>
                  <a:schemeClr val="bg1"/>
                </a:solidFill>
              </a:rPr>
              <a:t>of policing them</a:t>
            </a:r>
            <a:r>
              <a:rPr lang="en-US" sz="3000" b="1" dirty="0" smtClean="0">
                <a:solidFill>
                  <a:schemeClr val="bg1"/>
                </a:solidFill>
              </a:rPr>
              <a:t>…” 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5" name="Picture 33" descr="C:\Users\sdalonzo\AppData\Local\Microsoft\Windows\Temporary Internet Files\Content.IE5\68LAF4AT\black-house-4493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75" y="4970820"/>
            <a:ext cx="1379703" cy="130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 flipH="1">
            <a:off x="6635836" y="4795702"/>
            <a:ext cx="1338440" cy="1539322"/>
            <a:chOff x="3061738" y="1340197"/>
            <a:chExt cx="3011135" cy="4364531"/>
          </a:xfrm>
        </p:grpSpPr>
        <p:pic>
          <p:nvPicPr>
            <p:cNvPr id="14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791" y="4585407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C:\Users\sdalonzo\AppData\Local\Microsoft\Windows\Temporary Internet Files\Content.IE5\MAJW3K9W\silhouette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083" y="1340197"/>
              <a:ext cx="1200308" cy="353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738" y="3804520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791" y="3004238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C:\Users\sdalonzo\AppData\Local\Microsoft\Windows\Temporary Internet Files\Content.IE5\QYOB4M81\dog-silhouette-1381342045f3b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837" y="3735610"/>
              <a:ext cx="839036" cy="1119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loud Callout 18"/>
          <p:cNvSpPr/>
          <p:nvPr/>
        </p:nvSpPr>
        <p:spPr>
          <a:xfrm>
            <a:off x="304800" y="4214555"/>
            <a:ext cx="2180072" cy="1453521"/>
          </a:xfrm>
          <a:prstGeom prst="cloudCallout">
            <a:avLst>
              <a:gd name="adj1" fmla="val 72263"/>
              <a:gd name="adj2" fmla="val -522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Now we can help Digger!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528936" y="1849656"/>
            <a:ext cx="1779290" cy="945076"/>
          </a:xfrm>
          <a:prstGeom prst="wedgeRoundRectCallout">
            <a:avLst>
              <a:gd name="adj1" fmla="val -101774"/>
              <a:gd name="adj2" fmla="val -28207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Adoption is the only option!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4643437" y="4271016"/>
            <a:ext cx="1672452" cy="1308961"/>
          </a:xfrm>
          <a:prstGeom prst="wedgeRectCallout">
            <a:avLst>
              <a:gd name="adj1" fmla="val 97748"/>
              <a:gd name="adj2" fmla="val -2944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Maybe I should go back to school…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88675" y="2985760"/>
            <a:ext cx="1094462" cy="919666"/>
            <a:chOff x="2269085" y="3012697"/>
            <a:chExt cx="1094462" cy="919666"/>
          </a:xfrm>
        </p:grpSpPr>
        <p:sp>
          <p:nvSpPr>
            <p:cNvPr id="23" name="Cloud Callout 22"/>
            <p:cNvSpPr/>
            <p:nvPr/>
          </p:nvSpPr>
          <p:spPr>
            <a:xfrm>
              <a:off x="2269085" y="3012697"/>
              <a:ext cx="1094462" cy="919666"/>
            </a:xfrm>
            <a:prstGeom prst="cloudCallout">
              <a:avLst>
                <a:gd name="adj1" fmla="val -81408"/>
                <a:gd name="adj2" fmla="val -41148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4" name="Picture 4" descr="C:\Users\sdalonzo\AppData\Local\Microsoft\Windows\Temporary Internet Files\Content.IE5\UJI18CLN\tennis_ball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633641" y="3282388"/>
              <a:ext cx="365350" cy="37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5038654" y="2255500"/>
            <a:ext cx="3080318" cy="1519086"/>
            <a:chOff x="4764451" y="1824950"/>
            <a:chExt cx="3080318" cy="1519086"/>
          </a:xfrm>
        </p:grpSpPr>
        <p:pic>
          <p:nvPicPr>
            <p:cNvPr id="31" name="Picture 6" descr="C:\Users\sdalonzo\AppData\Local\Microsoft\Windows\Temporary Internet Files\Content.IE5\I6MN2C5S\dog-silhouette-1381342164JdZ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423" y="3016865"/>
              <a:ext cx="348346" cy="26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143386" y="1824950"/>
              <a:ext cx="2394175" cy="1502861"/>
              <a:chOff x="2367280" y="1399967"/>
              <a:chExt cx="4138736" cy="3047573"/>
            </a:xfrm>
          </p:grpSpPr>
          <p:pic>
            <p:nvPicPr>
              <p:cNvPr id="7" name="Picture 8" descr="C:\Users\sdalonzo\AppData\Local\Microsoft\Windows\Temporary Internet Files\Content.IE5\68LAF4AT\black-house-4493-large[1]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7280" y="1399967"/>
                <a:ext cx="1078712" cy="1019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2562666" y="1478086"/>
                <a:ext cx="3943350" cy="2969454"/>
                <a:chOff x="2562666" y="1478086"/>
                <a:chExt cx="3943350" cy="2969454"/>
              </a:xfrm>
            </p:grpSpPr>
            <p:pic>
              <p:nvPicPr>
                <p:cNvPr id="9" name="Picture 14" descr="C:\Users\sdalonzo\AppData\Local\Microsoft\Windows\Temporary Internet Files\Content.IE5\YJMQCUVE\house-silhouette-8708-large[1]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3602" y="1502022"/>
                  <a:ext cx="850540" cy="9412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14" descr="C:\Users\sdalonzo\AppData\Local\Microsoft\Windows\Temporary Internet Files\Content.IE5\YJMQCUVE\house-silhouette-8708-large[1]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7866" y="1478086"/>
                  <a:ext cx="850540" cy="9412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4" descr="C:\Users\sdalonzo\AppData\Local\Microsoft\Windows\Temporary Internet Files\Content.IE5\YJMQCUVE\house-silhouette-8708-large[1]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4940" y="1478086"/>
                  <a:ext cx="850540" cy="9412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2666" y="2428240"/>
                  <a:ext cx="3943350" cy="2019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25" name="Curved Connector 24"/>
            <p:cNvCxnSpPr/>
            <p:nvPr/>
          </p:nvCxnSpPr>
          <p:spPr>
            <a:xfrm rot="16200000" flipH="1">
              <a:off x="7428091" y="2931499"/>
              <a:ext cx="294944" cy="149819"/>
            </a:xfrm>
            <a:prstGeom prst="curvedConnector3">
              <a:avLst>
                <a:gd name="adj1" fmla="val 53605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7" descr="C:\Users\sdalonzo\AppData\Local\Microsoft\Windows\Temporary Internet Files\Content.IE5\OJSOV17V\591px-Dog_Silhouette_01.svg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4451" y="2851838"/>
              <a:ext cx="486436" cy="49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Curved Connector 27"/>
            <p:cNvCxnSpPr/>
            <p:nvPr/>
          </p:nvCxnSpPr>
          <p:spPr>
            <a:xfrm flipV="1">
              <a:off x="5241802" y="2851838"/>
              <a:ext cx="130188" cy="109108"/>
            </a:xfrm>
            <a:prstGeom prst="curvedConnector3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7592020" y="3171655"/>
              <a:ext cx="45719" cy="4571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120526" y="3015043"/>
              <a:ext cx="45719" cy="5387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Oval Callout 20"/>
          <p:cNvSpPr/>
          <p:nvPr/>
        </p:nvSpPr>
        <p:spPr>
          <a:xfrm>
            <a:off x="5546324" y="1549063"/>
            <a:ext cx="2069321" cy="1116377"/>
          </a:xfrm>
          <a:prstGeom prst="wedgeEllipseCallout">
            <a:avLst>
              <a:gd name="adj1" fmla="val -32083"/>
              <a:gd name="adj2" fmla="val 6338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</a:rPr>
              <a:t>Thanks for the tip! 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91075" y="460385"/>
            <a:ext cx="3562350" cy="101566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3000" dirty="0">
                <a:solidFill>
                  <a:schemeClr val="tx2"/>
                </a:solidFill>
              </a:rPr>
              <a:t>Use persuasion to help cats live indoo</a:t>
            </a:r>
            <a:r>
              <a:rPr lang="en-US" sz="2800" dirty="0">
                <a:solidFill>
                  <a:schemeClr val="tx2"/>
                </a:solidFill>
              </a:rPr>
              <a:t>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7276" y="5127115"/>
            <a:ext cx="3771900" cy="1015663"/>
          </a:xfrm>
          <a:prstGeom prst="rect">
            <a:avLst/>
          </a:prstGeom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3000" dirty="0">
                <a:solidFill>
                  <a:schemeClr val="tx2"/>
                </a:solidFill>
              </a:rPr>
              <a:t>Treat all dog breeds and types equally.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2450" y="1683808"/>
            <a:ext cx="4419600" cy="193899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3000" dirty="0">
                <a:solidFill>
                  <a:schemeClr val="tx2"/>
                </a:solidFill>
              </a:rPr>
              <a:t>Provide tips on how to intro new pets, don’t require “meet-n-greet” unless adopter requests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373" y="460385"/>
            <a:ext cx="3800475" cy="10156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3000" dirty="0">
                <a:solidFill>
                  <a:schemeClr val="tx2"/>
                </a:solidFill>
              </a:rPr>
              <a:t>Use persuasion to address declawing.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390" y="1695078"/>
            <a:ext cx="3810000" cy="193899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3000" dirty="0">
                <a:solidFill>
                  <a:schemeClr val="tx2"/>
                </a:solidFill>
              </a:rPr>
              <a:t>Support homes long-term instead of investigating them once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2865" y="3853100"/>
            <a:ext cx="7418270" cy="1015663"/>
          </a:xfrm>
          <a:prstGeom prst="rect">
            <a:avLst/>
          </a:prstGeom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3000" dirty="0">
                <a:solidFill>
                  <a:schemeClr val="tx2"/>
                </a:solidFill>
              </a:rPr>
              <a:t>Help adopters keep their dogs happy and healthy whether or not they have a fence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4373" y="5087793"/>
            <a:ext cx="3934277" cy="1015663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n-US" sz="3000" dirty="0">
                <a:solidFill>
                  <a:schemeClr val="tx2"/>
                </a:solidFill>
              </a:rPr>
              <a:t>Help pets live happily with people of all ages.</a:t>
            </a:r>
          </a:p>
        </p:txBody>
      </p:sp>
    </p:spTree>
    <p:extLst>
      <p:ext uri="{BB962C8B-B14F-4D97-AF65-F5344CB8AC3E}">
        <p14:creationId xmlns:p14="http://schemas.microsoft.com/office/powerpoint/2010/main" val="40002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5" y="337847"/>
            <a:ext cx="4222985" cy="5996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5872727" y="2967686"/>
            <a:ext cx="2476500" cy="7366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Return policy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28950" y="515660"/>
            <a:ext cx="3086100" cy="53408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Rehoming policy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0" y="1374085"/>
            <a:ext cx="3201195" cy="4182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374085"/>
            <a:ext cx="3657600" cy="4169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7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8" y="588198"/>
            <a:ext cx="3343993" cy="2231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0" y="3175167"/>
            <a:ext cx="8580961" cy="2398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08" y="1024053"/>
            <a:ext cx="3894318" cy="136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209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46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5891213" y="1733220"/>
            <a:ext cx="2638425" cy="552450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chemeClr val="tx2"/>
                </a:solidFill>
              </a:rPr>
              <a:t>Be a </a:t>
            </a:r>
            <a:r>
              <a:rPr lang="en-US" sz="3000" b="1" dirty="0">
                <a:solidFill>
                  <a:schemeClr val="tx2"/>
                </a:solidFill>
              </a:rPr>
              <a:t>R</a:t>
            </a:r>
            <a:r>
              <a:rPr lang="en-US" sz="3000" b="1" dirty="0" smtClean="0">
                <a:solidFill>
                  <a:schemeClr val="tx2"/>
                </a:solidFill>
              </a:rPr>
              <a:t>esource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7814" y="416354"/>
            <a:ext cx="4846070" cy="6211623"/>
            <a:chOff x="567814" y="416354"/>
            <a:chExt cx="4846070" cy="62116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7" y="416354"/>
              <a:ext cx="4846067" cy="13930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6" y="2009445"/>
              <a:ext cx="4846067" cy="14268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5" y="3636394"/>
              <a:ext cx="4846067" cy="13997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4" y="5236240"/>
              <a:ext cx="4846067" cy="139173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42" y="3029066"/>
            <a:ext cx="4099433" cy="1307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209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40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8" y="1593723"/>
            <a:ext cx="8014665" cy="4449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564667" y="850765"/>
            <a:ext cx="1559407" cy="771529"/>
          </a:xfrm>
          <a:prstGeom prst="wedgeRectCallout">
            <a:avLst>
              <a:gd name="adj1" fmla="val -12653"/>
              <a:gd name="adj2" fmla="val 138121"/>
            </a:avLst>
          </a:prstGeom>
          <a:solidFill>
            <a:schemeClr val="bg1">
              <a:lumMod val="65000"/>
            </a:schemeClr>
          </a:solidFill>
          <a:ln>
            <a:solidFill>
              <a:srgbClr val="DA2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Sharing info about 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769" y="342900"/>
            <a:ext cx="778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Adopters Welcome approach:  both sides share information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514600" y="923726"/>
            <a:ext cx="2228850" cy="689039"/>
          </a:xfrm>
          <a:prstGeom prst="wedgeRectCallout">
            <a:avLst>
              <a:gd name="adj1" fmla="val -38369"/>
              <a:gd name="adj2" fmla="val 149138"/>
            </a:avLst>
          </a:prstGeom>
          <a:solidFill>
            <a:schemeClr val="bg1">
              <a:lumMod val="65000"/>
            </a:schemeClr>
          </a:solidFill>
          <a:ln>
            <a:solidFill>
              <a:srgbClr val="DA24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Listening &amp; sharing info from our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3885" y="753249"/>
            <a:ext cx="3299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000" b="1" dirty="0" smtClean="0">
                <a:solidFill>
                  <a:schemeClr val="tx2"/>
                </a:solidFill>
              </a:rPr>
              <a:t>Before you say no…</a:t>
            </a:r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40" y="1887538"/>
            <a:ext cx="2179421" cy="3265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3" y="3520281"/>
            <a:ext cx="2113389" cy="2817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60" y="1030248"/>
            <a:ext cx="2961640" cy="2221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7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780" y="6256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5053" y="4194859"/>
            <a:ext cx="7791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400" b="1" i="1" dirty="0" smtClean="0">
                <a:hlinkClick r:id="rId3"/>
              </a:rPr>
              <a:t>AdoptersWelcome@humanesociety.org</a:t>
            </a:r>
            <a:endParaRPr lang="en-US" sz="2400" b="1" i="1" dirty="0" smtClean="0"/>
          </a:p>
          <a:p>
            <a:pPr algn="ctr"/>
            <a:endParaRPr lang="en-US" sz="2400" b="1" i="1" dirty="0" smtClean="0"/>
          </a:p>
          <a:p>
            <a:pPr algn="ctr"/>
            <a:r>
              <a:rPr lang="en-US" sz="2400" b="1" i="1" dirty="0" smtClean="0">
                <a:hlinkClick r:id="rId4"/>
              </a:rPr>
              <a:t>sdalonzo@humanesociety.org</a:t>
            </a:r>
            <a:endParaRPr lang="en-US" sz="2400" b="1" i="1" dirty="0" smtClean="0"/>
          </a:p>
          <a:p>
            <a:pPr algn="ctr"/>
            <a:endParaRPr lang="en-US" sz="2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3134" y="2104996"/>
            <a:ext cx="3935555" cy="221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6251" y="655082"/>
            <a:ext cx="4309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An </a:t>
            </a:r>
            <a:r>
              <a:rPr lang="en-US" sz="2400" b="1" i="1" dirty="0" smtClean="0">
                <a:solidFill>
                  <a:schemeClr val="tx2"/>
                </a:solidFill>
              </a:rPr>
              <a:t>Adopters Welcome </a:t>
            </a:r>
            <a:r>
              <a:rPr lang="en-US" sz="2400" b="1" dirty="0" smtClean="0">
                <a:solidFill>
                  <a:schemeClr val="tx2"/>
                </a:solidFill>
              </a:rPr>
              <a:t>approach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can make you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outstanding in our field!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02" y="391546"/>
            <a:ext cx="3444412" cy="2298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02" y="2991871"/>
            <a:ext cx="3833797" cy="3130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79" y="391546"/>
            <a:ext cx="2085974" cy="312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3819873"/>
            <a:ext cx="3462128" cy="2302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24002" y="391546"/>
            <a:ext cx="8400898" cy="57569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b="1" i="1" dirty="0" smtClean="0">
              <a:solidFill>
                <a:schemeClr val="bg1"/>
              </a:solidFill>
            </a:endParaRPr>
          </a:p>
          <a:p>
            <a:pPr algn="ctr"/>
            <a:endParaRPr lang="en-US" sz="32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Negativity bias</a:t>
            </a:r>
          </a:p>
          <a:p>
            <a:pPr algn="ctr"/>
            <a:endParaRPr lang="en-US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Tendency to be influenced by negative experiences more than neutral or positive experiences, which can impact our decision making and assessment of risk.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19895"/>
              </p:ext>
            </p:extLst>
          </p:nvPr>
        </p:nvGraphicFramePr>
        <p:xfrm>
          <a:off x="409903" y="870735"/>
          <a:ext cx="8324195" cy="4968240"/>
        </p:xfrm>
        <a:graphic>
          <a:graphicData uri="http://schemas.openxmlformats.org/drawingml/2006/table">
            <a:tbl>
              <a:tblPr firstRow="1" bandRow="1"/>
              <a:tblGrid>
                <a:gridCol w="3216168"/>
                <a:gridCol w="5108027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Cause for surrender/intake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Effect on adoption policies</a:t>
                      </a:r>
                      <a:endParaRPr lang="en-US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Too many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Require s/n  for</a:t>
                      </a:r>
                      <a:r>
                        <a:rPr lang="en-US" sz="2400" baseline="0" dirty="0" smtClean="0"/>
                        <a:t> pets at home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Stray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Adopt indoor-only cats/dogs to homes with fenced yards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Landlord</a:t>
                      </a:r>
                      <a:r>
                        <a:rPr lang="en-US" sz="2400" baseline="0" dirty="0" smtClean="0"/>
                        <a:t> issues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Verify all renters have permission to own pets prior to adoption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 smtClean="0"/>
                        <a:t>Cost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Check with veterinarian to make sure all current pets are up to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3105807" y="1849362"/>
            <a:ext cx="504497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05807" y="2895141"/>
            <a:ext cx="504497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05807" y="3940920"/>
            <a:ext cx="504497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05807" y="4986700"/>
            <a:ext cx="504497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613" y="597741"/>
            <a:ext cx="8486775" cy="524123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b="1" i="1" dirty="0">
              <a:solidFill>
                <a:schemeClr val="bg1"/>
              </a:solidFill>
            </a:endParaRPr>
          </a:p>
          <a:p>
            <a:pPr algn="ctr"/>
            <a:endParaRPr lang="en-US" sz="32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Illusion of control </a:t>
            </a:r>
          </a:p>
          <a:p>
            <a:pPr algn="ctr"/>
            <a:endParaRPr lang="en-US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 belief that we control uncontrollable events.  It is stronger when there is an emotional need to control the outcome.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4222" y="658646"/>
            <a:ext cx="3935556" cy="292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091" y="223983"/>
            <a:ext cx="8313818" cy="36009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i="1" dirty="0" smtClean="0"/>
          </a:p>
          <a:p>
            <a:pPr algn="ctr"/>
            <a:r>
              <a:rPr lang="en-US" sz="2800" b="1" i="1" dirty="0" smtClean="0"/>
              <a:t>Confirmation bias</a:t>
            </a:r>
          </a:p>
          <a:p>
            <a:pPr algn="ctr"/>
            <a:endParaRPr lang="en-US" sz="2800" b="1" i="1" dirty="0" smtClean="0"/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Tendency to consider information that confirms our beliefs, even in the face of evidence to the contrary.  The effect is also stronger for emotionally charged issues.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21796"/>
            <a:ext cx="3200401" cy="2128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6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6"/>
          <a:stretch/>
        </p:blipFill>
        <p:spPr>
          <a:xfrm>
            <a:off x="1311902" y="777567"/>
            <a:ext cx="6615404" cy="3563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1854" y="1635931"/>
            <a:ext cx="3463636" cy="923330"/>
          </a:xfrm>
          <a:prstGeom prst="rect">
            <a:avLst/>
          </a:prstGeom>
          <a:solidFill>
            <a:schemeClr val="bg1">
              <a:lumMod val="7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144 Million 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783" y="3817736"/>
            <a:ext cx="2237508" cy="523220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6-8 Million 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1334" y="5704099"/>
            <a:ext cx="482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Estimated number of cats and dogs in </a:t>
            </a:r>
            <a:r>
              <a:rPr lang="en-US" sz="1100" dirty="0"/>
              <a:t>A</a:t>
            </a:r>
            <a:r>
              <a:rPr lang="en-US" sz="1100" dirty="0" smtClean="0"/>
              <a:t>merican homes –AVMA 2012</a:t>
            </a:r>
          </a:p>
          <a:p>
            <a:r>
              <a:rPr lang="en-US" sz="1100" dirty="0" smtClean="0"/>
              <a:t>Estimated number of animals entering shelters in America each year – HSUS 2014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0456" y="4626881"/>
            <a:ext cx="7370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fewer than 6% of pets overall entering shelters each year.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52488932"/>
              </p:ext>
            </p:extLst>
          </p:nvPr>
        </p:nvGraphicFramePr>
        <p:xfrm>
          <a:off x="361146" y="447675"/>
          <a:ext cx="8421708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78059" y="752475"/>
            <a:ext cx="8187882" cy="5461575"/>
            <a:chOff x="478059" y="752475"/>
            <a:chExt cx="8187882" cy="5461575"/>
          </a:xfrm>
        </p:grpSpPr>
        <p:sp>
          <p:nvSpPr>
            <p:cNvPr id="2" name="TextBox 1"/>
            <p:cNvSpPr txBox="1"/>
            <p:nvPr/>
          </p:nvSpPr>
          <p:spPr>
            <a:xfrm>
              <a:off x="478059" y="5629275"/>
              <a:ext cx="81878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/>
                  </a:solidFill>
                </a:rPr>
                <a:t>Consider the similar situation of most horses….</a:t>
              </a:r>
              <a:endParaRPr lang="en-US" sz="3200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245" y="752475"/>
              <a:ext cx="4345730" cy="420946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36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hQSEBUTEhMWFRUWFxgaGBgYFxgXGBcYGRgXGBoYGR0XGyYeGhokGhQXHy8gJScpLCwsFx4xNTAqNSYrLCkBCQoKDgwOGg8PGikfHBwsKSksLCwpKSwpKSkpKSksKSwsKSkpKSksLCksKSksKSksKSwpLCwsKSkpLCksLCwpKf/AABEIANkA6AMBIgACEQEDEQH/xAAcAAACAwEBAQEAAAAAAAAAAAAEBQIDBgEABwj/xABAEAABAgQEBAQGAQMCBAUFAAABAhEAAwQhEjFBUQVhcYEikaGxBhMywdHwQlLh8RQjB2JyghUzQ5LSJDSissL/xAAZAQADAQEBAAAAAAAAAAAAAAABAgMABAX/xAAgEQADAQACAwEAAwAAAAAAAAAAARECITEDEkFRImFx/9oADAMBAAIRAxEAPwCmbOAV4WPJyfNwGHaJfNIyZNswAO0C0VQpf/qJAD6P/wDsbdI5NdNyeze3KPL06dqUJyUKmqZT37DqXEOaTh4QMwSdS7D7QNwo2xrBfMJ2H3MGLmqUU3A677MIbOfhtMsnS2G41zAjk2oQEAkqSMrMT/8AllFc2jnC8xS2ewcJH/ua/nC3iacRBUVWzd8tre8W9fhO/QTifFk3SlQBBzIYkbOIBkccd0qII0UHceWYhyvhqSkXStRNthpdr33EZDitLMlknxBiQwum3PTKC/Eb3NJS4VLKAR4klrMB+8oZSqnESOQC/R/Z+8YLhvGSkgAHO76vq+naNxwiUCoLVk6SDt/ymEjy+Q2oYKQ5SlRs+JmzOg6AAnpAPGZo8LAHCHbUqcYifaDa9ai7OV2AfQHM+QhZ/pmVmxch9W1UYfLFaB1yAJRU53tuCG9zEqWt8IKiR4Ugnk5+wENVUaVUykjViTsNoRTaT+I1CSeV9Yvl1EtIcyKfDTJ1M1QKRqHYeyYMkgYCAdiOth+IC4LNVbFdKQEjYMGt2MdmLBUQAySUt2BJHpE9dj56JTwMIBUPExvuAQWgtLJMsCzpv6/ZoQcVmOEjQktowFrH/uhzKnupBfPCG2CgQG7n2jNcGXZMgqWpChli9S/nFcmRexst+gAz9ngaZOKJxKzqoK5MbH1HrE5UwYCsHcgbaEeYiLqKLkkuaQQCWZgO9v7xOsltMCdNTv8Av3gaorE40pIuvLkxi+asfLAAxKG27XPQPnDXgH0WcSqQFYdAWbUn8e8BGWV6WGVv3zgPiQL2uEn6ndzyfOHXAlqmMAnw5km2XPrGclNyVihDXSt+SQB5wMFFCgRiA3tpGqnynSLAgXcHbbfyhJOplYSfmsk3SCAG5G2cQeY6UtRo+FcT+YlsRJA/qZXYnI8jA/ElKQoKGIOW8aSVdi14TcOqyCBZW4s3a/sYfKpytJwguLt4SfL6vcR045RDQoq+IrCSpc3EkHI4lnyGFB7m28ehb8QKxkJUTb+Ovdww8o9FSULOD0ZZz4eRYt7xZXDCoDNR5g+0d4ZNSEgE9gz9tn3gXiNSEKIBAU93OjXYnXnHCuWdb6CDWqBMtLu98yCdg3PWHlIEf+pMYpzAS2Hu1zGHPEEhAWlepfpllFivjkJSlCJYUo3LqDf9ze0WxiE3pG2rOJIQrCFKBIYlKcQA3LkFzsIHHyWVhExZ3Kym/JCsQjBcU+I1S/EEurUnc5kJytoNIUr+JatYcTMLPd2VfplYx0ZTJtm8RNZZZlKVZIS3hzYFJyhfWyCxSrwk/ULsddebdIw9OJpUFJKsWbhTl9xrGz4f8RpnBKKpJxpBSVCyi4GHETaxd9b8ot6OciewpkgfMAKQMRs2QMaamKkJYOQVBzsRkPWM7MqP4hWZOgLgO19DlltDbgFUCzi4t5Gz844/Ii+DWSZozvic+Q19WgCdqwPisebsbQamYGJuxc9jn7wFJOMnVyAAbX38gIni0pqDOTNCUEEAMHPMgFhzhbXhKnBFy4cZDJvePVc10kbjs8QpZZCCkhwcWelwbNrb0jpX8URfJfMlfLlB8nBHOwPvA6VlVxYZj/tb/wCRi01ONEtJuMRvm4AJc9jCusmDEoiyXy63tsNIX6HoJ4pRAiSAfEBcPqSzjsBDGjlgynycnPOxz9IjMCfly12dIBw7jO3lnzERlTSE4c2X4DyN8KjvBqagJzRZxAtMUtfI57sG949NqBgJOgu3N7D/ANwMQ40g4inQYb6NYn7wLw+jDBJFnPkRru0LpL6FNjmUtKlIOakpAbYqF/R4jxCpDFKLBiLa94kiWJZKtxc775/t4V1s9xyD9209REHyyyXAukEzSSMtj/E6kkWYl9zGloeFFXy8ZKnySksGGrC9tT2hHSV2FgAkBwTa7DQnex6RqZHE0AFnClJ8RB00vkkX0cxZKkqkOVy2DKJLMAm5uOVj6QFXqdJZJB1Det7wnn/FapIKflpJFg5cjdne51e8WTfiBK0uDMKiHLZDkWNj2ELvNNli1aPlzMYtuGs/MQ/k1AmS3ADZ5kXysM0tyI6Rkp9eJmJu1mVbfeDeB8TIIBcXBBFiP0RPGvUbefbk5PC0zibvuQVADkWA9I9B3FKZLlabEFywYdSBZ31jkW9n8E9UZqk4iZRF/EeVweu+XSAeIVyFLbNyMRAc8xfPzgSsDFrtk2ttej+cG8No8BCiAdQ9/TSESS5C6+CpPCJWIkqV8tRtYv5DI3yDwFTUolTAVCyTfQ316w8RjnTmCMFrJCbqGbnJ4p4pw9YJJl4Trq2vi599I7svg52LviFaCtIlsU4XH37wsql5bQXUy/H4EEqDeEXz9SLjuekUz5OLYN19HgtpugQ++D/ieXSqWZlNLqEqSzLFwdwWO9+0UIpfnY5qVJCgFqIU4CZabjkVEnCkZ25wto6cjMsOj3htT1RloKEJCwoMtxnt0b7mOh+VPMEWXQIGwWDmLdYYcIUoTRdx+bmKJNH4JgNtU4T/ACN8LdHtF/w4+J1A2GWXc7x5/k6OrBupSxgDHwuT1G/7tAYqQ5dgwsR1zia5LMolhsN4WlgphdyR0HPv7wmZKNoazZyFoDZgEk75A26+8dVVJISkPixhxyYtCtILsmzbapLPEUH/AHHGaS/Jny8yfOEb/QhtXOCVWzSlvJxAVOUqSlLElfRnf8WiypqgUKdwktkASL3ziqlWlgtycNw7aE7c4KfAPo8pDiQSR9KQkjPK3mwEUBKkpckYnyzuDbvb0gbh1WoKKSbNkLuo3c7BzDCXQB3KmviPewvCtxjSlVVSY0kpHiLgDUk3y9IXJploug3yIN8vwxg+ZPw6uAWcG5cu/WPAsnENRe1g+Y8ootJitCniVeBKS5Lk6agxn0VysBBWWxHbI3c87Hzhjx5Iwuc9v8d8t4zk6q/2zZipsZOrZAQcY5NrXA14PTTqmYEU6cS7qJLYRo5e2UV/EVLPoSlKpyFLzYDFh2IJy7Q7/wCGHHkyJipaiAmeBhVky0uySdiCe45xmfiesM6smE/1Eeseh4/Hh4/s5Na0mKFfEE3VjyKQ3TpDDg3xYJZDoFjcgkEg5pLZiFa5XjA5xYmmcqSAN+457RzawrB1pymvPEJC2VKJvmFO45Bs+sX0059eh1eM/R8OYlklJCQSM75hjkQd4Opa0JLKyfUt/iOPy+OPg6caq5NhP4iVy8TOoWUwALM2Jsj6c45CT/VHMWt3I572Mdhc6U5C0CjhpUXJ8r9re0STT4LAi2eKw6A7tDejkshuVnT7MIFlJeYLl92b0NoWhhymngEAvlqlRyyYPzeJT6deIulKkpyL2Ab6iNDzfpB8iSlSjfAQLEge7skNE0rMsHDicguWOR21GVr9Y6sNNEtIRy+ChZzIwjESrCC3/K5v0JhfN4Eskp/pD4QGZL52uc411NSIGFa0hLG5sVu2bkMAQQ+ZitFK6iUoLFyCE/W3M2Zz9orfiEn0x06n8H/SSeWQ9YulURYFJLtYaPqeZO0aKv4eEDS7uf6SLqvkT+RFlHw4rDhnDkvYAJDm+e8L7DJIWyaVyJbgHNRJABU2/LbODaCiwquoEbnXzj0qjzCSGdyf6tme8MFyFNkL6lzEdO8FcqHp3jDAd9DAi6QhiSx0P5/MEInKSMOANv8AuUcl0hZ3L9fSB8AUzCQznPNogiUyiwBBBc8jt3EcqZiisOLbt6xeFsfCAzse+vKJwIrnKINtdO2XOPUSyGfIiITEjEq+R8ukSlTvAABkc+UO1wJeRjOk4WWnmT+94ulcUdAAU4Fj2iNEcQIP8rQJOoVSywyaEUfDHd7CHJDn6Q5tziH+qIISSwIy3fOK0FTNdrW56xa+bjLUxo0FMF4nw4rsL21byc+0IKfhxMwhhiuzjlnGtCsWQBPUgeUD8Q4dhZaBhUOr2/H6Irjf6LrP4YefTKlkoYi/rmCNoEVLViJJubuffvGoqacrJZsSSF4QD4r3Uk5jC4JB3trFSuFE4TYE6Xtm2lmbXflHUtfhzPN7EUnhSioeJuYuH2fJ+8E0VGcTS2KgMibixdty+0amh4AxAcgWOov/AFNcEQ4pvhoJUfClJDsfp835RPfkUHz42KqWUlMliBjIu2g8i/nC6oUhT4UkciH+0a5fCLMS4zZwfJ7jpCWvkBKi2IPra3cGOPTbfJ0TgVUgYMNMn0/MegkXUDY6HL7bc49E3RkhyqQcJ8N05kZfdoUpngTQFA3sAA/v5vyi2fMSoOCAXYgOlu0Uolgn+VstX6OIZ8ATowXNTmkFfRw3cd9Yb0FCQMS7YsgQ+eznSB5CPC6r/wBKSST5ZDyEN0TwhIKi5to7H7RXD4F0uQaes2S93ZRJDcm0tZ4ooUY1KDksbHLKwbYWJAbmcoPq5ZYqJUSoHCLDqSD7mFc6qUhGHMD6gHBIJYJJ1BbTa8dWSOiU2n8QUGuNfoCQ9rvqLdBA00KIwgKAPiLjPrqfJoKXNJBcviAJPTTmGtHZaVEWsNCYTWhsotkU4AyDnYX9Y9MtnrvnFalqGo6n7R2SMV7nnEbChMMlrCLFy1Fjp+7RaiSAly3fTpFAc3TlyvB7ADVNGT+5wpnU5QSyiH02/tDqdVYBiLHZh7wnM4Kcm2x/cofKqE0wRNOUpUTdRgaimHFh5esMDPxMk5g5jJjr15RQlAEwuch+mM88AT5DZE8gjfPaGZTjRk53hbTqSu9nyhjTeBeHMRL0K0GTSYc7DTf1j3zw3hFtXg+olY7nsIGmUwLEZj9yh42hQRU5O4t5iDaaoC7HMZXb11gebwsEWzgZKClhd99+UTfA65LOJ0CjiWlTtmCkEsbEuA+z+cWUNIogBSWWb2UWIfECNCHI5gvlqfw9eIM5cXt0bT8RfKp1CaEgpwl8w4BuWubhz+vFVqoTWYW0rJspsmAcJcexbzi6pUEEBT6Yc8I679RBCJeJSXTkDsM3dnygedJP8mAZiA4toWb2iemOgatUAMJKg9x4cuij+DCPiNOCxIBbJy3/APN4bVCEBI/k2TG/pce0Ip9WLgOA/wDIg+b38hEmEjS0+JaRo2wcdNxHYM4KkGc7gsMw/wBx+Y9FsZqCKpiTkdORHtdo5TzG1YHk4HS9iYGq5wYAG21h/Z/OCBMwAWCj54RqSIi+QIe8NlYiFXIHQZ6k628o0suQkghwSbsLADmRfTqX0jNUc5XywQLDQ+3Um5h5wdONDLOFQJKx/FIFw3UfeLeNQTRA0jeEkqdzgZstzmA+kKkyTNWokpABOI5sQQGDXFsh1h9U1OD6XunEcwAnNydbaQp4SXTiIss4gBm2htrFXqCSk8AALW2fPrFM19T0Ad4MqFuW056f3gMTlXIdv3MxIqimTSFSnV5coOl20yyEQCrOMznnEkrKhY36WgGiJeJSb29YjOAlgBr8i8WrdAuQT0aAZ9Y4UWY7w6ojFfFa/Nx2doT/APiAb6rHnlAvE6xSlEO9+0CJ4eVG+z/4imVCWmO+G1qTY+ehhimnS7/phJSAJS5FxDCj4iCsgj6hblDWs04CaaRhBY3eD8JDkkD7mBZMpTi4v5NE6qdn6QIGjSlrkoYEuTF8+UWJSweMeqaoqxB+ohtw3jqgWVcRNprodOnfEDc5b/aK6pBLM/Q5Q3qE4vEkQBVybeK0ZqqoyfIPTTSFQ+mIxJxOwa+o69mjOmyrw/4bOGApVdwwO7/dnERy4yz5ROmm40sc3ucx1cdINnF03YtYEFn5ddYV0qFJmFAAe1tCDtfaGU8IVLOY3HsQfzDbXImWIqlf1AXOqTZX+IS1af5KCQdASPtryh7OloSS6Qojcn0/MLOIVAKWuBzAPo1xEH2UfRb8ODxuAQfMe8ei34blXJIHJo9HTjoxl6khZDW8ZYAMGGdz0hrS0mwdxkNR/wBW/PSM9KmpCwXxML8o0Umt8ALEONbADJ2FydtBEtdiI0MikKiMRBAZgmyUA59To/8AaHKUpCSkWCvqt4lMcnyCfdoSUNUlCAHGEAWOfMnck6Q+NUFSVKCbMb5Dw3boPXKGzo0A66amafkg4QA7/wBQy6d4GMoSkgJyAZIEDUs0EKU5UqYQzaJFu1/aOVwAbxZCHovRydPNki5Od4imYScA97DrzgNBThJ1Pn/iLqFd7QrYUM1EAM1mipNcWwhNx6RfKpyq5IA5mOLSEk4VXbNrQ2egMFqp5ZyX5Qi4hxE/xGDkf20M6xRUQHL66QHU0oC/ETlrkfKK5VJaM2iScbkM+b3EN5MpKUuPKF/FKhIsNIBl1hNg7RRqk6E8TmguxbpAUmuwqB2GscVIWp2EUnhUw3aMswzZpab4gQQkZdYrreI6CM2eHzAcjHjLmc40NTW8NKQPE17xKZKD4gWAjLy1zBoYJp6tQzJGsKsjU2vC6lhnaCqxI0yMZrh01MxzcEe8aVJdA8OQteBIFOi6sk+FxntkWgjhdXgd7pa/LnF6qclJLeUAy04VZe/keUc3kUdOjDqDZtbhUJibj6TfxWOh0P7k8GVNSgkFKgUnQ2c8tjy1hfRzQFhSbEMcgbDW+f4hhWJQUnACl80keG+o97e8Buoy7FtXJvmAnkLdz+5RCVJyv6Yg3nFykOGBDjQnL8iBrhQAS19y3a7AxJjjThaAHZuwYeUejnDEkAv+Y7HTnoaHy6lcztEp/keWw3MatKk/L3Aaz6nc6kbxjJimIIh5TTsBcFw40IDkfxHLeBpEBrTgqmJS4sSSXZKW6XO0a+SsTEGWg/wNybZeQAzeM5RlKjYNYDFra9h+941UtCEp/wCVrgkjz6xlGYWzZ4TLSiV9ItiZnbP/ABCysSSLOdue5MMquYghgkizB9OZaA11QuBszQTAFQrAgA5n98olRrchywO0D1KCTqbjtDjhFJY6NpG7N0GLqAAwJyyzeFc7iQBa4B5ND2eMCHYv5vC6bQCbdQKeoaKJJIR0rmyUFALk6nb8wr4jVBmI6DcQ4n0KJaXu3Iwg4rNTLwr+pCCHBzaK5hJshwf4aNQsqUCJY9xBFRSy0WQGA+0bHgtXInSCULSrkk5dRGR+KZTkzMhk3SBjXs+RWDTatJSGAf8Ac4r+dC2n4gjVTcoc0U1Ckkv+7x1JEytM8ODyiEySHeDPlpYZOTHFISHO2UH1BQNKAM9I7MlIN8vaI1ZH1PnAC6jQGxZoDyMmwv8A0pTeWSLaHONFwCr+ZLIXmLQL8McPUpKsaTcOkn2hhVyTIOJKWxMSBk+46xy6aZRDaUgEaWhdUy0u+R0/vDLhWGYMVwT2ED8TpbnaOXZ1YAF0QIxNceIH7dPW7wXw6oRMQUklwPpOY5p0LZfiF8mqsUEltDcN5aQNT1pCmUkED+SU3OmLw+rRPtDPhltUWVc4gH8QzGeb9ngiTLUU2J5gGx2NnEAqXiWClQJscQPoTr37waiUHByPK3aFvwKXI2oZbJy+8ei6lHhj0dKXBQ+RcVoylRYNeJ0M8EJBzSTd9T+A8bPj/BRhLCMUqmKFuBcQr44J+t5NTwmsAAJLK9bb7JbaNFw9ZUjTxXvoNHfM8ow/DnxbvmTk0akcTZPhu+pLdGGkDoQuqa1KQxHTfrAsulxqBJYGBZtMpXiNy7m+m3OCpdQ18P8AmHSorcGSOGJQxSxOzwRTSSU+IAd4pkTgnCWIUedjEK5c1JGFJvqGJ6w+citjJaiJe45wJKWMn84GkcQIIx3cXcQQqoSp2OnT3gGZRVLAO41D6RkeNspZZgFaPlGqXJUbKS41ZnaM9WcNClnCQz66dYvgloQ8NqV0i8V8OrGxGxhv8ScRWUIWR/trFth0i+q4OSmzEAdXjMVK1gfKWV/LBsnY8ofWZGhEJ6iYSSxi7hnFFBk88+W0drJCQ2ExRLpy7tA6C0bCoqv9vO8RpZqilz36Qrmz1BKUKy/dY5NrVJfCqzRX2E9SHFuLl2SMoAp6pRV7RGVIVMWz5xdU8N+WHxh9s4m22MkfTPhD4rlsETVgMD3/ALwdMrUT5uBBYbbsfvHzDgdHjJJUQRqA8fQPhThKwoLsoNobjq8T9PoabDgUsBJYWB/REKyXYq02hgiTLlgBBxPvaIVcp0ECwiG8nR42YXiNlOARAayRcXfMZXbT8RqVcPF2YtCaukp0tEJCzdBKR8WINf778oZS5RUvCA3L++ohaiUX8AGudm5iNDwGkcYj5QMZrg6GBlYUR2CZ48MejqkCBTOGhQ8TnqXhdxLhKMBZOm0aOYiFPE1lKTADJ0YiRw9iQGcHn+vB9NQ2dYS/PSOLXzzyIPoXiwyFYgx1zt99IT1hzN8g9QtIUwJIHZolR14NiA0WT+Hv9WZ7DtActaZKi4cZZ/phsOibGSahIYpIF8iLQWalaklSilJGSk284VSJXzHVcDf+xzglCMSSkIKgMzFXREUGsQTeYSdoqqaxJyxC2UeBko8RSQQekd4nUBSQUIBTvkRASCH0nxBLSjC7k8oXzJmNJe2fWBZcgMzM9xeLJ1YkAJwscv7w+eBGAp4hMlqCXcCJcUrEz3OBKCA/XpHeIABgMzC6fLUrCnNrA9dIvnkSCytpMICjqHhZNnXtDaqlEOFaQvFGHhGglkpRVcxGbMKSQRBVIkJLZ3iqvUFrZMYwGVPDGi4aqZiABJAxFtt4Hk0BBhrQV8yWomXYqQUKt/Es49I0/TDf4ZoAEpXZ72Gdi19jaPofDaMJYyyopOeQ82vGS+FaBD+O7gAfxPbnGnmShJScFzdi9+43jaAixVeEzihX0g2INukMJ00YQ0ZOsmrUE4mBt+9YOp56gQnQ838452iycHCVES7a9PvCKo4dixFRA5PDgU1jfuCwhDxpR+kLA31get5D7FRmBCCFF2O0HfC3EQtakO7XGbdLiES5amGO7a3+0d4BOaqGAkgjYpA6PnE85mqWWujdVCrR2OTlWflHosXC5yxGb+IqjCkwzm1cZP4mrHs8B9FIDLqXT9IKeQsOb6R1U9OAMyicgP3KFC+JEpDKA5Z5bRXR1HjClG+mI3PYCwhpwea+zQpp1JTiIcn06PFNOoLsm2/6YrkYp3hWcP8ASA4fziaJqZIKUm+p/EHKgrZejEFMg2Gts+cFKqZgSX7EMXPaIJkAy/mFRtsLQGmdMJcEMMhkT1hgBFVNls0xISoBy+cKJlTKKWBtrAXE6hiSq5OYgSZPYBJDBnYBvPeFaDRpOkrThJAbd4IkU+JOJWhtzhQisJAUs30HKGVJXGbLwgs3tDJAZGfKcHX7QMinYAkuklsWxHrEuIIUAz8rRP5yZkxIKUywAAWBY4U5lsyd+cdGYhWCVnClFKXbx3Td/PaKpvAyEtYLDvdwW0ENadSSQkIcthLmxLu422guagJSGAI1fTpBiYpjRJY2Bs7mGfAUIkzMc+SJqWLJNnJFlds4q+b/APUWcJ/MNphlldwSMLByzK3PKFS5oQZc9IViCWe7Xtm0Ro6YrmBhn9oL4xaYpBU4SMKSGNgLXa+QiihkEsQWDbwdOhg/oavAR1YhnH9oYz54BKg7NkWMZ0TsCik5HXY6xBVb8t0lztn59IhoIzoq4TCcYIAOcN5QSCAzJOruP8xm6eqOHIXLun77wdR1GJRBUGGRyvsYSDU0suSwLEne8ZtUpS5hAIIezj9vB5SorABbYvaLuJ8LEpBVi62v2Igg7EM3iaUEpw5Z3Pm2kU8CnrNS4BwvcpuL6F7RZWSQZZVdVthcdd478IIbES9/pL5tpaI/S+TaT5/hblHoQ8b4sJaSp8nbnyj0ULvSQFxD4rloBdYfrGL4t8Q/NLJy3MaSj/4VJzmTlH/pSEjzU8Hn/hxToTkonms/a0K4K/Jt9cGLo1l3gqhmATsarC5D779Ic1PwqEuJYLC5zz2hDXURSembwFr4yLw26adFYCmzudSdOQ0i3AkDEouR/H82jK8NrDisAVaA5DnDX/Xksbk84smQaY8VVkyyD4RtZugG8LEzHyPU6mBl15mWZgNE69YjNn4CzF8mGcMYE4sslgqY50A06wMVIULOlv14LqJHiGFr5jZ4kmmJRZICRnz6QIYDl4QlrOczrB3DVgE3a2ntAXy0viA/tBaiJYAAc79Yfowxk0+IHFpfnHKPh4UV4lpSUocOSMRyYc7+kL18QbI/5gb/AFoLlTm8M2jBZRgI8T/nYxVV8QKrPAk6uF7bdoGZRJLXhfYx1K/9yG6ZwUllMD94QLneMlsoPpgognCW/MZMAeE4vq022gunlhJH9OfWAZQbODlLAv2vpBCWVAfI2OfKKsLoba+Ih/8AEekVKSFJOoz+0BoUUApUbaH8wjMdp0LZ03ubvlzEGSOHlQxFZG4a3pF9JT+FgXObaw8pZXgDC+ZG8AwZwvFLlZhQbPPtCusrVlVlFtn9LwZMrwgB7JNreoOxhJW8Xwk4QCkHOz+YvACdn1GJGAKL5ZWc9LQ2qKFNNRoV9I1u7HO34hPwSYudUJxNueo0P9oaf8S6sIpkSnutYJHJIZ/Mt2hEuxk+UY2o4qZ+ImwDsI7CiinYVF9Y9Eqx3z2foVFIwgespfDltDgJtFU6U4h4UokTw4BOUZ/jfwsFAkDO8bgy3Ajs2nBDQXmg9ofCOIUCpSzZucUGcxwvkLnfpH1fj3w2mYe8YXjPwkpBxJDwFcm0lv8A0VyZ5Sp3Yj20hkunSQZmZI19usIVyFoUHB3ME/8AiRcC+EafeKraJvw6XwaSqJkuQ6jptEZ9KUpF7+gELV8eU90luXpACuJzJisJU19YZaTJ6w89j1EpKWJIyyG8RCE4vErwveEJo5rFjYwRNkEAO5GH11g0Ub1MiQhWb2d+ogGfUICWaxyPePHAoJBLmz9tuUWKlJKmGVvMRmYT/PY5axeji6kl0bEdtfeLeIyHcpA3ioUwLEMCcx1EAxXPn4gPxBNLxpQTgIdLX7ZQMuU/MA6e8ESKe2Kz6jcRqYdU/G5ZxkozADtyv0imXUpVi5pbv+iBJILKAGYB8ixeKpiHV4QbN3IhqYYGkIluFA/Y2t6wbT0ImAYmBAF+zj1hGigmLI+WSc7fvaDpPBahkkBmDHO53hXpIpnx6Y+4ZThIJUWbInTl0hp/4qhsKWcFup7bxiaxU5CTixbHpp7QuTxNQyJEL7IL8ekaHifFyJhGivf8wgNW6mGb3DeoikTVzDqXPd9DGh4ZwJOIzJlkgAl+l4V6vQPX9D+AVApkGbMGluo065RnuP8AFlVE7Gs2NgP6RsOUW8Xr1TiAP/LTZI+/WAJ0iwOsT1r4hkgAJ8UegidKYgx6NnkGuz9JqTEEmLVRVDlDxEcjpjioNMUzpTiA51ClQuL6QwVFac4yYYZ+o+EkLJLRSj4HlvlYxqZWsWy4MQy0zITfgWUQzRneO/8ADkJTilhzp7x9SOsV1OXaNBm72fB1006So4xlq0XrmpsCGJAIDNGy+JfqPb3jLcY/8xPQQfZk9eLPaF3y0qWEg833gufQpwFQIxFusK5v1nt7iCZX0Ht94NOdouXTDIliW89Y5N4eAAXByP2ik/Wr90iSfpHb3MGghbJ4cCHBZt9YIVRJTLIZ1YcTjRW3SBZuSe33gulz7H2g/KFIsoqYlIAS5dvvDjhXwkue7jC37aJ/Dv1/9w9o+g8Fz7faAWzlIA4N8IS5WEsHAaGtTw1ABsINl5RVVawrHMPxnhiS7iMpUfDqGdmd43HGM4R1f094WULF9BwaWhBKmhBxvimLwINn8R3O3SNBxj/7dXSMSch1EDXCEbDZcspUCb3BMdqpby/vBE36B0gdX0do5jC9VxHohJ1j0WyTf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QSEBUTEhMWFRUWFxgaGBgYFxgXGBcYGRgXGBoYGR0XGyYeGhokGhQXHy8gJScpLCwsFx4xNTAqNSYrLCkBCQoKDgwOGg8PGikfHBwsKSksLCwpKSwpKSkpKSksKSwsKSkpKSksLCksKSksKSksKSwpLCwsKSkpLCksLCwpKf/AABEIANkA6AMBIgACEQEDEQH/xAAcAAACAwEBAQEAAAAAAAAAAAAEBQIDBgEABwj/xABAEAABAgQEBAQGAQMCBAUFAAABAhEAAwQhEjFBUQVhcYEikaGxBhMywdHwQlLh8RQjB2JyghUzQ5LSJDSissL/xAAZAQADAQEBAAAAAAAAAAAAAAABAgMABAX/xAAgEQADAQACAwEAAwAAAAAAAAAAARECITEDEkFRImFx/9oADAMBAAIRAxEAPwCmbOAV4WPJyfNwGHaJfNIyZNswAO0C0VQpf/qJAD6P/wDsbdI5NdNyeze3KPL06dqUJyUKmqZT37DqXEOaTh4QMwSdS7D7QNwo2xrBfMJ2H3MGLmqUU3A677MIbOfhtMsnS2G41zAjk2oQEAkqSMrMT/8AllFc2jnC8xS2ewcJH/ua/nC3iacRBUVWzd8tre8W9fhO/QTifFk3SlQBBzIYkbOIBkccd0qII0UHceWYhyvhqSkXStRNthpdr33EZDitLMlknxBiQwum3PTKC/Eb3NJS4VLKAR4klrMB+8oZSqnESOQC/R/Z+8YLhvGSkgAHO76vq+naNxwiUCoLVk6SDt/ymEjy+Q2oYKQ5SlRs+JmzOg6AAnpAPGZo8LAHCHbUqcYifaDa9ai7OV2AfQHM+QhZ/pmVmxch9W1UYfLFaB1yAJRU53tuCG9zEqWt8IKiR4Ugnk5+wENVUaVUykjViTsNoRTaT+I1CSeV9Yvl1EtIcyKfDTJ1M1QKRqHYeyYMkgYCAdiOth+IC4LNVbFdKQEjYMGt2MdmLBUQAySUt2BJHpE9dj56JTwMIBUPExvuAQWgtLJMsCzpv6/ZoQcVmOEjQktowFrH/uhzKnupBfPCG2CgQG7n2jNcGXZMgqWpChli9S/nFcmRexst+gAz9ngaZOKJxKzqoK5MbH1HrE5UwYCsHcgbaEeYiLqKLkkuaQQCWZgO9v7xOsltMCdNTv8Av3gaorE40pIuvLkxi+asfLAAxKG27XPQPnDXgH0WcSqQFYdAWbUn8e8BGWV6WGVv3zgPiQL2uEn6ndzyfOHXAlqmMAnw5km2XPrGclNyVihDXSt+SQB5wMFFCgRiA3tpGqnynSLAgXcHbbfyhJOplYSfmsk3SCAG5G2cQeY6UtRo+FcT+YlsRJA/qZXYnI8jA/ElKQoKGIOW8aSVdi14TcOqyCBZW4s3a/sYfKpytJwguLt4SfL6vcR045RDQoq+IrCSpc3EkHI4lnyGFB7m28ehb8QKxkJUTb+Ovdww8o9FSULOD0ZZz4eRYt7xZXDCoDNR5g+0d4ZNSEgE9gz9tn3gXiNSEKIBAU93OjXYnXnHCuWdb6CDWqBMtLu98yCdg3PWHlIEf+pMYpzAS2Hu1zGHPEEhAWlepfpllFivjkJSlCJYUo3LqDf9ze0WxiE3pG2rOJIQrCFKBIYlKcQA3LkFzsIHHyWVhExZ3Kym/JCsQjBcU+I1S/EEurUnc5kJytoNIUr+JatYcTMLPd2VfplYx0ZTJtm8RNZZZlKVZIS3hzYFJyhfWyCxSrwk/ULsddebdIw9OJpUFJKsWbhTl9xrGz4f8RpnBKKpJxpBSVCyi4GHETaxd9b8ot6OciewpkgfMAKQMRs2QMaamKkJYOQVBzsRkPWM7MqP4hWZOgLgO19DlltDbgFUCzi4t5Gz844/Ii+DWSZozvic+Q19WgCdqwPisebsbQamYGJuxc9jn7wFJOMnVyAAbX38gIni0pqDOTNCUEEAMHPMgFhzhbXhKnBFy4cZDJvePVc10kbjs8QpZZCCkhwcWelwbNrb0jpX8URfJfMlfLlB8nBHOwPvA6VlVxYZj/tb/wCRi01ONEtJuMRvm4AJc9jCusmDEoiyXy63tsNIX6HoJ4pRAiSAfEBcPqSzjsBDGjlgynycnPOxz9IjMCfly12dIBw7jO3lnzERlTSE4c2X4DyN8KjvBqagJzRZxAtMUtfI57sG949NqBgJOgu3N7D/ANwMQ40g4inQYb6NYn7wLw+jDBJFnPkRru0LpL6FNjmUtKlIOakpAbYqF/R4jxCpDFKLBiLa94kiWJZKtxc775/t4V1s9xyD9209REHyyyXAukEzSSMtj/E6kkWYl9zGloeFFXy8ZKnySksGGrC9tT2hHSV2FgAkBwTa7DQnex6RqZHE0AFnClJ8RB00vkkX0cxZKkqkOVy2DKJLMAm5uOVj6QFXqdJZJB1Det7wnn/FapIKflpJFg5cjdne51e8WTfiBK0uDMKiHLZDkWNj2ELvNNli1aPlzMYtuGs/MQ/k1AmS3ADZ5kXysM0tyI6Rkp9eJmJu1mVbfeDeB8TIIBcXBBFiP0RPGvUbefbk5PC0zibvuQVADkWA9I9B3FKZLlabEFywYdSBZ31jkW9n8E9UZqk4iZRF/EeVweu+XSAeIVyFLbNyMRAc8xfPzgSsDFrtk2ttej+cG8No8BCiAdQ9/TSESS5C6+CpPCJWIkqV8tRtYv5DI3yDwFTUolTAVCyTfQ316w8RjnTmCMFrJCbqGbnJ4p4pw9YJJl4Trq2vi599I7svg52LviFaCtIlsU4XH37wsql5bQXUy/H4EEqDeEXz9SLjuekUz5OLYN19HgtpugQ++D/ieXSqWZlNLqEqSzLFwdwWO9+0UIpfnY5qVJCgFqIU4CZabjkVEnCkZ25wto6cjMsOj3htT1RloKEJCwoMtxnt0b7mOh+VPMEWXQIGwWDmLdYYcIUoTRdx+bmKJNH4JgNtU4T/ACN8LdHtF/w4+J1A2GWXc7x5/k6OrBupSxgDHwuT1G/7tAYqQ5dgwsR1zia5LMolhsN4WlgphdyR0HPv7wmZKNoazZyFoDZgEk75A26+8dVVJISkPixhxyYtCtILsmzbapLPEUH/AHHGaS/Jny8yfOEb/QhtXOCVWzSlvJxAVOUqSlLElfRnf8WiypqgUKdwktkASL3ziqlWlgtycNw7aE7c4KfAPo8pDiQSR9KQkjPK3mwEUBKkpckYnyzuDbvb0gbh1WoKKSbNkLuo3c7BzDCXQB3KmviPewvCtxjSlVVSY0kpHiLgDUk3y9IXJploug3yIN8vwxg+ZPw6uAWcG5cu/WPAsnENRe1g+Y8ootJitCniVeBKS5Lk6agxn0VysBBWWxHbI3c87Hzhjx5Iwuc9v8d8t4zk6q/2zZipsZOrZAQcY5NrXA14PTTqmYEU6cS7qJLYRo5e2UV/EVLPoSlKpyFLzYDFh2IJy7Q7/wCGHHkyJipaiAmeBhVky0uySdiCe45xmfiesM6smE/1Eeseh4/Hh4/s5Na0mKFfEE3VjyKQ3TpDDg3xYJZDoFjcgkEg5pLZiFa5XjA5xYmmcqSAN+457RzawrB1pymvPEJC2VKJvmFO45Bs+sX0059eh1eM/R8OYlklJCQSM75hjkQd4Opa0JLKyfUt/iOPy+OPg6caq5NhP4iVy8TOoWUwALM2Jsj6c45CT/VHMWt3I572Mdhc6U5C0CjhpUXJ8r9re0STT4LAi2eKw6A7tDejkshuVnT7MIFlJeYLl92b0NoWhhymngEAvlqlRyyYPzeJT6deIulKkpyL2Ab6iNDzfpB8iSlSjfAQLEge7skNE0rMsHDicguWOR21GVr9Y6sNNEtIRy+ChZzIwjESrCC3/K5v0JhfN4Eskp/pD4QGZL52uc411NSIGFa0hLG5sVu2bkMAQQ+ZitFK6iUoLFyCE/W3M2Zz9orfiEn0x06n8H/SSeWQ9YulURYFJLtYaPqeZO0aKv4eEDS7uf6SLqvkT+RFlHw4rDhnDkvYAJDm+e8L7DJIWyaVyJbgHNRJABU2/LbODaCiwquoEbnXzj0qjzCSGdyf6tme8MFyFNkL6lzEdO8FcqHp3jDAd9DAi6QhiSx0P5/MEInKSMOANv8AuUcl0hZ3L9fSB8AUzCQznPNogiUyiwBBBc8jt3EcqZiisOLbt6xeFsfCAzse+vKJwIrnKINtdO2XOPUSyGfIiITEjEq+R8ukSlTvAABkc+UO1wJeRjOk4WWnmT+94ulcUdAAU4Fj2iNEcQIP8rQJOoVSywyaEUfDHd7CHJDn6Q5tziH+qIISSwIy3fOK0FTNdrW56xa+bjLUxo0FMF4nw4rsL21byc+0IKfhxMwhhiuzjlnGtCsWQBPUgeUD8Q4dhZaBhUOr2/H6Irjf6LrP4YefTKlkoYi/rmCNoEVLViJJubuffvGoqacrJZsSSF4QD4r3Uk5jC4JB3trFSuFE4TYE6Xtm2lmbXflHUtfhzPN7EUnhSioeJuYuH2fJ+8E0VGcTS2KgMibixdty+0amh4AxAcgWOov/AFNcEQ4pvhoJUfClJDsfp835RPfkUHz42KqWUlMliBjIu2g8i/nC6oUhT4UkciH+0a5fCLMS4zZwfJ7jpCWvkBKi2IPra3cGOPTbfJ0TgVUgYMNMn0/MegkXUDY6HL7bc49E3RkhyqQcJ8N05kZfdoUpngTQFA3sAA/v5vyi2fMSoOCAXYgOlu0Uolgn+VstX6OIZ8ATowXNTmkFfRw3cd9Yb0FCQMS7YsgQ+eznSB5CPC6r/wBKSST5ZDyEN0TwhIKi5to7H7RXD4F0uQaes2S93ZRJDcm0tZ4ooUY1KDksbHLKwbYWJAbmcoPq5ZYqJUSoHCLDqSD7mFc6qUhGHMD6gHBIJYJJ1BbTa8dWSOiU2n8QUGuNfoCQ9rvqLdBA00KIwgKAPiLjPrqfJoKXNJBcviAJPTTmGtHZaVEWsNCYTWhsotkU4AyDnYX9Y9MtnrvnFalqGo6n7R2SMV7nnEbChMMlrCLFy1Fjp+7RaiSAly3fTpFAc3TlyvB7ADVNGT+5wpnU5QSyiH02/tDqdVYBiLHZh7wnM4Kcm2x/cofKqE0wRNOUpUTdRgaimHFh5esMDPxMk5g5jJjr15RQlAEwuch+mM88AT5DZE8gjfPaGZTjRk53hbTqSu9nyhjTeBeHMRL0K0GTSYc7DTf1j3zw3hFtXg+olY7nsIGmUwLEZj9yh42hQRU5O4t5iDaaoC7HMZXb11gebwsEWzgZKClhd99+UTfA65LOJ0CjiWlTtmCkEsbEuA+z+cWUNIogBSWWb2UWIfECNCHI5gvlqfw9eIM5cXt0bT8RfKp1CaEgpwl8w4BuWubhz+vFVqoTWYW0rJspsmAcJcexbzi6pUEEBT6Yc8I679RBCJeJSXTkDsM3dnygedJP8mAZiA4toWb2iemOgatUAMJKg9x4cuij+DCPiNOCxIBbJy3/APN4bVCEBI/k2TG/pce0Ip9WLgOA/wDIg+b38hEmEjS0+JaRo2wcdNxHYM4KkGc7gsMw/wBx+Y9FsZqCKpiTkdORHtdo5TzG1YHk4HS9iYGq5wYAG21h/Z/OCBMwAWCj54RqSIi+QIe8NlYiFXIHQZ6k628o0suQkghwSbsLADmRfTqX0jNUc5XywQLDQ+3Um5h5wdONDLOFQJKx/FIFw3UfeLeNQTRA0jeEkqdzgZstzmA+kKkyTNWokpABOI5sQQGDXFsh1h9U1OD6XunEcwAnNydbaQp4SXTiIss4gBm2htrFXqCSk8AALW2fPrFM19T0Ad4MqFuW056f3gMTlXIdv3MxIqimTSFSnV5coOl20yyEQCrOMznnEkrKhY36WgGiJeJSb29YjOAlgBr8i8WrdAuQT0aAZ9Y4UWY7w6ojFfFa/Nx2doT/APiAb6rHnlAvE6xSlEO9+0CJ4eVG+z/4imVCWmO+G1qTY+ehhimnS7/phJSAJS5FxDCj4iCsgj6hblDWs04CaaRhBY3eD8JDkkD7mBZMpTi4v5NE6qdn6QIGjSlrkoYEuTF8+UWJSweMeqaoqxB+ohtw3jqgWVcRNprodOnfEDc5b/aK6pBLM/Q5Q3qE4vEkQBVybeK0ZqqoyfIPTTSFQ+mIxJxOwa+o69mjOmyrw/4bOGApVdwwO7/dnERy4yz5ROmm40sc3ucx1cdINnF03YtYEFn5ddYV0qFJmFAAe1tCDtfaGU8IVLOY3HsQfzDbXImWIqlf1AXOqTZX+IS1af5KCQdASPtryh7OloSS6Qojcn0/MLOIVAKWuBzAPo1xEH2UfRb8ODxuAQfMe8ei34blXJIHJo9HTjoxl6khZDW8ZYAMGGdz0hrS0mwdxkNR/wBW/PSM9KmpCwXxML8o0Umt8ALEONbADJ2FydtBEtdiI0MikKiMRBAZgmyUA59To/8AaHKUpCSkWCvqt4lMcnyCfdoSUNUlCAHGEAWOfMnck6Q+NUFSVKCbMb5Dw3boPXKGzo0A66amafkg4QA7/wBQy6d4GMoSkgJyAZIEDUs0EKU5UqYQzaJFu1/aOVwAbxZCHovRydPNki5Od4imYScA97DrzgNBThJ1Pn/iLqFd7QrYUM1EAM1mipNcWwhNx6RfKpyq5IA5mOLSEk4VXbNrQ2egMFqp5ZyX5Qi4hxE/xGDkf20M6xRUQHL66QHU0oC/ETlrkfKK5VJaM2iScbkM+b3EN5MpKUuPKF/FKhIsNIBl1hNg7RRqk6E8TmguxbpAUmuwqB2GscVIWp2EUnhUw3aMswzZpab4gQQkZdYrreI6CM2eHzAcjHjLmc40NTW8NKQPE17xKZKD4gWAjLy1zBoYJp6tQzJGsKsjU2vC6lhnaCqxI0yMZrh01MxzcEe8aVJdA8OQteBIFOi6sk+FxntkWgjhdXgd7pa/LnF6qclJLeUAy04VZe/keUc3kUdOjDqDZtbhUJibj6TfxWOh0P7k8GVNSgkFKgUnQ2c8tjy1hfRzQFhSbEMcgbDW+f4hhWJQUnACl80keG+o97e8Buoy7FtXJvmAnkLdz+5RCVJyv6Yg3nFykOGBDjQnL8iBrhQAS19y3a7AxJjjThaAHZuwYeUejnDEkAv+Y7HTnoaHy6lcztEp/keWw3MatKk/L3Aaz6nc6kbxjJimIIh5TTsBcFw40IDkfxHLeBpEBrTgqmJS4sSSXZKW6XO0a+SsTEGWg/wNybZeQAzeM5RlKjYNYDFra9h+941UtCEp/wCVrgkjz6xlGYWzZ4TLSiV9ItiZnbP/ABCysSSLOdue5MMquYghgkizB9OZaA11QuBszQTAFQrAgA5n98olRrchywO0D1KCTqbjtDjhFJY6NpG7N0GLqAAwJyyzeFc7iQBa4B5ND2eMCHYv5vC6bQCbdQKeoaKJJIR0rmyUFALk6nb8wr4jVBmI6DcQ4n0KJaXu3Iwg4rNTLwr+pCCHBzaK5hJshwf4aNQsqUCJY9xBFRSy0WQGA+0bHgtXInSCULSrkk5dRGR+KZTkzMhk3SBjXs+RWDTatJSGAf8Ac4r+dC2n4gjVTcoc0U1Ckkv+7x1JEytM8ODyiEySHeDPlpYZOTHFISHO2UH1BQNKAM9I7MlIN8vaI1ZH1PnAC6jQGxZoDyMmwv8A0pTeWSLaHONFwCr+ZLIXmLQL8McPUpKsaTcOkn2hhVyTIOJKWxMSBk+46xy6aZRDaUgEaWhdUy0u+R0/vDLhWGYMVwT2ED8TpbnaOXZ1YAF0QIxNceIH7dPW7wXw6oRMQUklwPpOY5p0LZfiF8mqsUEltDcN5aQNT1pCmUkED+SU3OmLw+rRPtDPhltUWVc4gH8QzGeb9ngiTLUU2J5gGx2NnEAqXiWClQJscQPoTr37waiUHByPK3aFvwKXI2oZbJy+8ei6lHhj0dKXBQ+RcVoylRYNeJ0M8EJBzSTd9T+A8bPj/BRhLCMUqmKFuBcQr44J+t5NTwmsAAJLK9bb7JbaNFw9ZUjTxXvoNHfM8ow/DnxbvmTk0akcTZPhu+pLdGGkDoQuqa1KQxHTfrAsulxqBJYGBZtMpXiNy7m+m3OCpdQ18P8AmHSorcGSOGJQxSxOzwRTSSU+IAd4pkTgnCWIUedjEK5c1JGFJvqGJ6w+citjJaiJe45wJKWMn84GkcQIIx3cXcQQqoSp2OnT3gGZRVLAO41D6RkeNspZZgFaPlGqXJUbKS41ZnaM9WcNClnCQz66dYvgloQ8NqV0i8V8OrGxGxhv8ScRWUIWR/trFth0i+q4OSmzEAdXjMVK1gfKWV/LBsnY8ofWZGhEJ6iYSSxi7hnFFBk88+W0drJCQ2ExRLpy7tA6C0bCoqv9vO8RpZqilz36Qrmz1BKUKy/dY5NrVJfCqzRX2E9SHFuLl2SMoAp6pRV7RGVIVMWz5xdU8N+WHxh9s4m22MkfTPhD4rlsETVgMD3/ALwdMrUT5uBBYbbsfvHzDgdHjJJUQRqA8fQPhThKwoLsoNobjq8T9PoabDgUsBJYWB/REKyXYq02hgiTLlgBBxPvaIVcp0ECwiG8nR42YXiNlOARAayRcXfMZXbT8RqVcPF2YtCaukp0tEJCzdBKR8WINf778oZS5RUvCA3L++ohaiUX8AGudm5iNDwGkcYj5QMZrg6GBlYUR2CZ48MejqkCBTOGhQ8TnqXhdxLhKMBZOm0aOYiFPE1lKTADJ0YiRw9iQGcHn+vB9NQ2dYS/PSOLXzzyIPoXiwyFYgx1zt99IT1hzN8g9QtIUwJIHZolR14NiA0WT+Hv9WZ7DtActaZKi4cZZ/phsOibGSahIYpIF8iLQWalaklSilJGSk284VSJXzHVcDf+xzglCMSSkIKgMzFXREUGsQTeYSdoqqaxJyxC2UeBko8RSQQekd4nUBSQUIBTvkRASCH0nxBLSjC7k8oXzJmNJe2fWBZcgMzM9xeLJ1YkAJwscv7w+eBGAp4hMlqCXcCJcUrEz3OBKCA/XpHeIABgMzC6fLUrCnNrA9dIvnkSCytpMICjqHhZNnXtDaqlEOFaQvFGHhGglkpRVcxGbMKSQRBVIkJLZ3iqvUFrZMYwGVPDGi4aqZiABJAxFtt4Hk0BBhrQV8yWomXYqQUKt/Es49I0/TDf4ZoAEpXZ72Gdi19jaPofDaMJYyyopOeQ82vGS+FaBD+O7gAfxPbnGnmShJScFzdi9+43jaAixVeEzihX0g2INukMJ00YQ0ZOsmrUE4mBt+9YOp56gQnQ838452iycHCVES7a9PvCKo4dixFRA5PDgU1jfuCwhDxpR+kLA31get5D7FRmBCCFF2O0HfC3EQtakO7XGbdLiES5amGO7a3+0d4BOaqGAkgjYpA6PnE85mqWWujdVCrR2OTlWflHosXC5yxGb+IqjCkwzm1cZP4mrHs8B9FIDLqXT9IKeQsOb6R1U9OAMyicgP3KFC+JEpDKA5Z5bRXR1HjClG+mI3PYCwhpwea+zQpp1JTiIcn06PFNOoLsm2/6YrkYp3hWcP8ASA4fziaJqZIKUm+p/EHKgrZejEFMg2Gts+cFKqZgSX7EMXPaIJkAy/mFRtsLQGmdMJcEMMhkT1hgBFVNls0xISoBy+cKJlTKKWBtrAXE6hiSq5OYgSZPYBJDBnYBvPeFaDRpOkrThJAbd4IkU+JOJWhtzhQisJAUs30HKGVJXGbLwgs3tDJAZGfKcHX7QMinYAkuklsWxHrEuIIUAz8rRP5yZkxIKUywAAWBY4U5lsyd+cdGYhWCVnClFKXbx3Td/PaKpvAyEtYLDvdwW0ENadSSQkIcthLmxLu422guagJSGAI1fTpBiYpjRJY2Bs7mGfAUIkzMc+SJqWLJNnJFlds4q+b/APUWcJ/MNphlldwSMLByzK3PKFS5oQZc9IViCWe7Xtm0Ro6YrmBhn9oL4xaYpBU4SMKSGNgLXa+QiihkEsQWDbwdOhg/oavAR1YhnH9oYz54BKg7NkWMZ0TsCik5HXY6xBVb8t0lztn59IhoIzoq4TCcYIAOcN5QSCAzJOruP8xm6eqOHIXLun77wdR1GJRBUGGRyvsYSDU0suSwLEne8ZtUpS5hAIIezj9vB5SorABbYvaLuJ8LEpBVi62v2Igg7EM3iaUEpw5Z3Pm2kU8CnrNS4BwvcpuL6F7RZWSQZZVdVthcdd478IIbES9/pL5tpaI/S+TaT5/hblHoQ8b4sJaSp8nbnyj0ULvSQFxD4rloBdYfrGL4t8Q/NLJy3MaSj/4VJzmTlH/pSEjzU8Hn/hxToTkonms/a0K4K/Jt9cGLo1l3gqhmATsarC5D779Ic1PwqEuJYLC5zz2hDXURSembwFr4yLw26adFYCmzudSdOQ0i3AkDEouR/H82jK8NrDisAVaA5DnDX/Xksbk84smQaY8VVkyyD4RtZugG8LEzHyPU6mBl15mWZgNE69YjNn4CzF8mGcMYE4sslgqY50A06wMVIULOlv14LqJHiGFr5jZ4kmmJRZICRnz6QIYDl4QlrOczrB3DVgE3a2ntAXy0viA/tBaiJYAAc79Yfowxk0+IHFpfnHKPh4UV4lpSUocOSMRyYc7+kL18QbI/5gb/AFoLlTm8M2jBZRgI8T/nYxVV8QKrPAk6uF7bdoGZRJLXhfYx1K/9yG6ZwUllMD94QLneMlsoPpgognCW/MZMAeE4vq022gunlhJH9OfWAZQbODlLAv2vpBCWVAfI2OfKKsLoba+Ih/8AEekVKSFJOoz+0BoUUApUbaH8wjMdp0LZ03ubvlzEGSOHlQxFZG4a3pF9JT+FgXObaw8pZXgDC+ZG8AwZwvFLlZhQbPPtCusrVlVlFtn9LwZMrwgB7JNreoOxhJW8Xwk4QCkHOz+YvACdn1GJGAKL5ZWc9LQ2qKFNNRoV9I1u7HO34hPwSYudUJxNueo0P9oaf8S6sIpkSnutYJHJIZ/Mt2hEuxk+UY2o4qZ+ImwDsI7CiinYVF9Y9Eqx3z2foVFIwgespfDltDgJtFU6U4h4UokTw4BOUZ/jfwsFAkDO8bgy3Ajs2nBDQXmg9ofCOIUCpSzZucUGcxwvkLnfpH1fj3w2mYe8YXjPwkpBxJDwFcm0lv8A0VyZ5Sp3Yj20hkunSQZmZI19usIVyFoUHB3ME/8AiRcC+EafeKraJvw6XwaSqJkuQ6jptEZ9KUpF7+gELV8eU90luXpACuJzJisJU19YZaTJ6w89j1EpKWJIyyG8RCE4vErwveEJo5rFjYwRNkEAO5GH11g0Ub1MiQhWb2d+ogGfUICWaxyPePHAoJBLmz9tuUWKlJKmGVvMRmYT/PY5axeji6kl0bEdtfeLeIyHcpA3ioUwLEMCcx1EAxXPn4gPxBNLxpQTgIdLX7ZQMuU/MA6e8ESKe2Kz6jcRqYdU/G5ZxkozADtyv0imXUpVi5pbv+iBJILKAGYB8ixeKpiHV4QbN3IhqYYGkIluFA/Y2t6wbT0ImAYmBAF+zj1hGigmLI+WSc7fvaDpPBahkkBmDHO53hXpIpnx6Y+4ZThIJUWbInTl0hp/4qhsKWcFup7bxiaxU5CTixbHpp7QuTxNQyJEL7IL8ekaHifFyJhGivf8wgNW6mGb3DeoikTVzDqXPd9DGh4ZwJOIzJlkgAl+l4V6vQPX9D+AVApkGbMGluo065RnuP8AFlVE7Gs2NgP6RsOUW8Xr1TiAP/LTZI+/WAJ0iwOsT1r4hkgAJ8UegidKYgx6NnkGuz9JqTEEmLVRVDlDxEcjpjioNMUzpTiA51ClQuL6QwVFac4yYYZ+o+EkLJLRSj4HlvlYxqZWsWy4MQy0zITfgWUQzRneO/8ADkJTilhzp7x9SOsV1OXaNBm72fB1006So4xlq0XrmpsCGJAIDNGy+JfqPb3jLcY/8xPQQfZk9eLPaF3y0qWEg833gufQpwFQIxFusK5v1nt7iCZX0Ht94NOdouXTDIliW89Y5N4eAAXByP2ik/Wr90iSfpHb3MGghbJ4cCHBZt9YIVRJTLIZ1YcTjRW3SBZuSe33gulz7H2g/KFIsoqYlIAS5dvvDjhXwkue7jC37aJ/Dv1/9w9o+g8Fz7faAWzlIA4N8IS5WEsHAaGtTw1ABsINl5RVVawrHMPxnhiS7iMpUfDqGdmd43HGM4R1f094WULF9BwaWhBKmhBxvimLwINn8R3O3SNBxj/7dXSMSch1EDXCEbDZcspUCb3BMdqpby/vBE36B0gdX0do5jC9VxHohJ1j0WyTf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805" y="489642"/>
            <a:ext cx="7648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chemeClr val="tx2"/>
                </a:solidFill>
              </a:rPr>
              <a:t>The overwhelming </a:t>
            </a:r>
            <a:r>
              <a:rPr lang="en-US" sz="3200" b="1" dirty="0" smtClean="0">
                <a:solidFill>
                  <a:schemeClr val="tx2"/>
                </a:solidFill>
              </a:rPr>
              <a:t>majority: loved </a:t>
            </a:r>
            <a:r>
              <a:rPr lang="en-US" sz="3200" b="1" dirty="0">
                <a:solidFill>
                  <a:schemeClr val="tx2"/>
                </a:solidFill>
              </a:rPr>
              <a:t>and safe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49" y="3241113"/>
            <a:ext cx="3152070" cy="2364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026" name="Picture 2" descr="https://scontent-dfw.xx.fbcdn.net/hphotos-xpf1/v/t1.0-9/10987682_10153098710793828_2175013097861781175_n.jpg?oh=8fe86e868042da32ca3a933a07405243&amp;oe=5573F67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5"/>
          <a:stretch/>
        </p:blipFill>
        <p:spPr bwMode="auto">
          <a:xfrm rot="21370313">
            <a:off x="1085943" y="1306941"/>
            <a:ext cx="2108057" cy="239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81" y="1438275"/>
            <a:ext cx="2544781" cy="2129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1036" name="Picture 12" descr="TB No Pets Allow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33">
            <a:off x="1854422" y="3303095"/>
            <a:ext cx="2493818" cy="2492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32" name="Picture 8" descr="http://24.media.tumblr.com/tumblr_lmqa342GRN1qlt972o1_50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574">
            <a:off x="3187027" y="1760108"/>
            <a:ext cx="2696561" cy="2022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0" name="Cube 9"/>
          <p:cNvSpPr/>
          <p:nvPr/>
        </p:nvSpPr>
        <p:spPr>
          <a:xfrm>
            <a:off x="768371" y="4423139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fill out an application</a:t>
            </a:r>
          </a:p>
        </p:txBody>
      </p:sp>
      <p:sp>
        <p:nvSpPr>
          <p:cNvPr id="12" name="Cube 11"/>
          <p:cNvSpPr/>
          <p:nvPr/>
        </p:nvSpPr>
        <p:spPr>
          <a:xfrm>
            <a:off x="756564" y="335925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get your current pets spayed or neutered</a:t>
            </a:r>
          </a:p>
        </p:txBody>
      </p:sp>
      <p:sp>
        <p:nvSpPr>
          <p:cNvPr id="13" name="Cube 12"/>
          <p:cNvSpPr/>
          <p:nvPr/>
        </p:nvSpPr>
        <p:spPr>
          <a:xfrm>
            <a:off x="743973" y="230603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We inspect your home</a:t>
            </a:r>
          </a:p>
        </p:txBody>
      </p:sp>
      <p:sp>
        <p:nvSpPr>
          <p:cNvPr id="14" name="Cube 13"/>
          <p:cNvSpPr/>
          <p:nvPr/>
        </p:nvSpPr>
        <p:spPr>
          <a:xfrm>
            <a:off x="728208" y="123923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Halloween, Christmas, and Easter are over</a:t>
            </a:r>
          </a:p>
        </p:txBody>
      </p:sp>
      <p:sp>
        <p:nvSpPr>
          <p:cNvPr id="15" name="Cube 14"/>
          <p:cNvSpPr/>
          <p:nvPr/>
        </p:nvSpPr>
        <p:spPr>
          <a:xfrm>
            <a:off x="3195497" y="441926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We call your vet</a:t>
            </a:r>
          </a:p>
        </p:txBody>
      </p:sp>
      <p:sp>
        <p:nvSpPr>
          <p:cNvPr id="16" name="Cube 15"/>
          <p:cNvSpPr/>
          <p:nvPr/>
        </p:nvSpPr>
        <p:spPr>
          <a:xfrm>
            <a:off x="5557956" y="441926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We see proof of home ownership</a:t>
            </a:r>
          </a:p>
        </p:txBody>
      </p:sp>
      <p:sp>
        <p:nvSpPr>
          <p:cNvPr id="17" name="Cube 16"/>
          <p:cNvSpPr/>
          <p:nvPr/>
        </p:nvSpPr>
        <p:spPr>
          <a:xfrm>
            <a:off x="3160805" y="335925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install a fence</a:t>
            </a:r>
          </a:p>
        </p:txBody>
      </p:sp>
      <p:sp>
        <p:nvSpPr>
          <p:cNvPr id="18" name="Cube 17"/>
          <p:cNvSpPr/>
          <p:nvPr/>
        </p:nvSpPr>
        <p:spPr>
          <a:xfrm>
            <a:off x="3160805" y="230603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bring in your pets for a meeting</a:t>
            </a:r>
          </a:p>
        </p:txBody>
      </p:sp>
      <p:sp>
        <p:nvSpPr>
          <p:cNvPr id="19" name="Cube 18"/>
          <p:cNvSpPr/>
          <p:nvPr/>
        </p:nvSpPr>
        <p:spPr>
          <a:xfrm>
            <a:off x="3146947" y="123923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go home and think about it for a day</a:t>
            </a:r>
          </a:p>
        </p:txBody>
      </p:sp>
      <p:sp>
        <p:nvSpPr>
          <p:cNvPr id="20" name="Cube 19"/>
          <p:cNvSpPr/>
          <p:nvPr/>
        </p:nvSpPr>
        <p:spPr>
          <a:xfrm>
            <a:off x="5557956" y="335925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Your children grow up</a:t>
            </a:r>
          </a:p>
        </p:txBody>
      </p:sp>
      <p:sp>
        <p:nvSpPr>
          <p:cNvPr id="22" name="Cube 21"/>
          <p:cNvSpPr/>
          <p:nvPr/>
        </p:nvSpPr>
        <p:spPr>
          <a:xfrm>
            <a:off x="5599205" y="230603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You bring in all members of your household</a:t>
            </a:r>
          </a:p>
        </p:txBody>
      </p:sp>
      <p:sp>
        <p:nvSpPr>
          <p:cNvPr id="21" name="Cube 20"/>
          <p:cNvSpPr/>
          <p:nvPr/>
        </p:nvSpPr>
        <p:spPr>
          <a:xfrm>
            <a:off x="5580089" y="1239238"/>
            <a:ext cx="2743200" cy="1371600"/>
          </a:xfrm>
          <a:prstGeom prst="cub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We “approve” you</a:t>
            </a:r>
          </a:p>
        </p:txBody>
      </p:sp>
    </p:spTree>
    <p:extLst>
      <p:ext uri="{BB962C8B-B14F-4D97-AF65-F5344CB8AC3E}">
        <p14:creationId xmlns:p14="http://schemas.microsoft.com/office/powerpoint/2010/main" val="40648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429427"/>
            <a:ext cx="2866401" cy="46959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Top 5 Alternative Sources</a:t>
            </a:r>
            <a:r>
              <a:rPr lang="en-US" sz="3200" b="1" dirty="0" smtClean="0">
                <a:solidFill>
                  <a:schemeClr val="tx2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tx1"/>
                </a:solidFill>
              </a:rPr>
              <a:t>Friends </a:t>
            </a:r>
            <a:r>
              <a:rPr lang="en-US" sz="2800" i="1" dirty="0">
                <a:solidFill>
                  <a:schemeClr val="tx1"/>
                </a:solidFill>
              </a:rPr>
              <a:t>or relatives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Stray (cats)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Breeder (dogs)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Private party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Bred at </a:t>
            </a:r>
            <a:r>
              <a:rPr lang="en-US" sz="2800" i="1" dirty="0" smtClean="0">
                <a:solidFill>
                  <a:schemeClr val="tx1"/>
                </a:solidFill>
              </a:rPr>
              <a:t>home</a:t>
            </a:r>
          </a:p>
          <a:p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1" y="5483506"/>
            <a:ext cx="359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APPA 2013/2014 National Pet Owners Survey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2400" y="232835"/>
            <a:ext cx="629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~ 58% of owned pets come from “other” sources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895457"/>
              </p:ext>
            </p:extLst>
          </p:nvPr>
        </p:nvGraphicFramePr>
        <p:xfrm>
          <a:off x="3959765" y="974461"/>
          <a:ext cx="4564903" cy="503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69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US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SUS Blank Header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114288</TotalTime>
  <Words>745</Words>
  <Application>Microsoft Office PowerPoint</Application>
  <PresentationFormat>On-screen Show (4:3)</PresentationFormat>
  <Paragraphs>155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HSUS Style 2</vt:lpstr>
      <vt:lpstr>HSUS Blank Header Style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Humane Society of the U.S.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Alyssa Snyder</dc:creator>
  <cp:lastModifiedBy>Cindy Gendron</cp:lastModifiedBy>
  <cp:revision>2269</cp:revision>
  <cp:lastPrinted>2015-07-11T16:01:04Z</cp:lastPrinted>
  <dcterms:created xsi:type="dcterms:W3CDTF">2011-06-16T13:45:44Z</dcterms:created>
  <dcterms:modified xsi:type="dcterms:W3CDTF">2016-09-30T15:27:14Z</dcterms:modified>
</cp:coreProperties>
</file>