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6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9A16"/>
    <a:srgbClr val="407739"/>
    <a:srgbClr val="CCFF99"/>
    <a:srgbClr val="F0F9DB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4" autoAdjust="0"/>
  </p:normalViewPr>
  <p:slideViewPr>
    <p:cSldViewPr>
      <p:cViewPr>
        <p:scale>
          <a:sx n="96" d="100"/>
          <a:sy n="96" d="100"/>
        </p:scale>
        <p:origin x="-40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24FD0-B33D-4A26-AE1C-A0E3BB6605C0}" type="datetimeFigureOut">
              <a:rPr lang="en-US" smtClean="0"/>
              <a:t>9/26/2015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FBB8D-733A-4759-9103-322551B48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51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eaLnBrk="1" hangingPunct="1">
              <a:spcBef>
                <a:spcPct val="0"/>
              </a:spcBef>
              <a:defRPr/>
            </a:lvl1pPr>
          </a:lstStyle>
          <a:p>
            <a:pPr eaLnBrk="1" hangingPunct="1">
              <a:spcBef>
                <a:spcPct val="0"/>
              </a:spcBef>
            </a:pPr>
            <a:endParaRPr lang="en-US" altLang="en-US" sz="4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457B86-DEE1-47C5-8424-C532C3EC4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44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457B86-DEE1-47C5-8424-C532C3EC4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43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457B86-DEE1-47C5-8424-C532C3EC4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79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457B86-DEE1-47C5-8424-C532C3EC4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4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457B86-DEE1-47C5-8424-C532C3EC4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92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457B86-DEE1-47C5-8424-C532C3EC4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27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457B86-DEE1-47C5-8424-C532C3EC4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0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457B86-DEE1-47C5-8424-C532C3EC4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40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457B86-DEE1-47C5-8424-C532C3EC4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70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457B86-DEE1-47C5-8424-C532C3EC4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47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457B86-DEE1-47C5-8424-C532C3EC4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69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invGray">
          <a:xfrm>
            <a:off x="457200" y="1600201"/>
            <a:ext cx="8229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278298" y="6385891"/>
            <a:ext cx="5284302" cy="212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91548" y="152400"/>
            <a:ext cx="0" cy="62103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78295" y="152400"/>
            <a:ext cx="863047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922018" y="130538"/>
            <a:ext cx="0" cy="62765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405185" y="6407099"/>
            <a:ext cx="51683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561542"/>
            <a:ext cx="2842585" cy="1161375"/>
          </a:xfrm>
          <a:prstGeom prst="rect">
            <a:avLst/>
          </a:prstGeom>
          <a:ln w="12700" cap="rnd">
            <a:solidFill>
              <a:srgbClr val="429A16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69" y="5353163"/>
            <a:ext cx="1371600" cy="141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2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smtClean="0"/>
              <a:t>Investigations &amp; Evidence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Sr. Investigator D. Michielson</a:t>
            </a:r>
          </a:p>
          <a:p>
            <a:r>
              <a:rPr lang="en-US" sz="2400" dirty="0" smtClean="0"/>
              <a:t>713-869-7722 x 176</a:t>
            </a:r>
          </a:p>
          <a:p>
            <a:r>
              <a:rPr lang="en-US" sz="2400" dirty="0" smtClean="0"/>
              <a:t>dmichielson@houstonspca.org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651" y="1981200"/>
            <a:ext cx="1144698" cy="172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8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 as Evidence</a:t>
            </a:r>
            <a:endParaRPr lang="en-US" dirty="0"/>
          </a:p>
        </p:txBody>
      </p:sp>
      <p:pic>
        <p:nvPicPr>
          <p:cNvPr id="4" name="Picture 8" descr="isetta 0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8529" y="1631373"/>
            <a:ext cx="4986943" cy="374111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38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 as Evidence</a:t>
            </a:r>
            <a:endParaRPr lang="en-US" dirty="0"/>
          </a:p>
        </p:txBody>
      </p:sp>
      <p:pic>
        <p:nvPicPr>
          <p:cNvPr id="4" name="Picture 8" descr="isetta 0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12026" y="1371600"/>
            <a:ext cx="5119948" cy="383899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27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 as Evidence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820" y="2032850"/>
            <a:ext cx="6298360" cy="2920149"/>
          </a:xfrm>
        </p:spPr>
      </p:pic>
    </p:spTree>
    <p:extLst>
      <p:ext uri="{BB962C8B-B14F-4D97-AF65-F5344CB8AC3E}">
        <p14:creationId xmlns:p14="http://schemas.microsoft.com/office/powerpoint/2010/main" val="416477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 as Evidence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307" y="1600200"/>
            <a:ext cx="5469387" cy="3643979"/>
          </a:xfrm>
        </p:spPr>
      </p:pic>
    </p:spTree>
    <p:extLst>
      <p:ext uri="{BB962C8B-B14F-4D97-AF65-F5344CB8AC3E}">
        <p14:creationId xmlns:p14="http://schemas.microsoft.com/office/powerpoint/2010/main" val="39320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 as Evidence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09800"/>
            <a:ext cx="3880085" cy="262651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209800"/>
            <a:ext cx="1600200" cy="2857500"/>
          </a:xfrm>
        </p:spPr>
      </p:pic>
    </p:spTree>
    <p:extLst>
      <p:ext uri="{BB962C8B-B14F-4D97-AF65-F5344CB8AC3E}">
        <p14:creationId xmlns:p14="http://schemas.microsoft.com/office/powerpoint/2010/main" val="162106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en-US" dirty="0" smtClean="0"/>
              <a:t>Building a Case</a:t>
            </a:r>
            <a:endParaRPr lang="en-US" dirty="0"/>
          </a:p>
        </p:txBody>
      </p:sp>
      <p:pic>
        <p:nvPicPr>
          <p:cNvPr id="7" name="Picture 4" descr="C:\Users\inv2\AppData\Local\Microsoft\Windows\Temporary Internet Files\Content.IE5\Z67L97F1\MC900251743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62000"/>
            <a:ext cx="1826057" cy="137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:\Users\inv2\AppData\Local\Microsoft\Windows\Temporary Internet Files\Content.IE5\4HOKHZSJ\MC90041239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91339"/>
            <a:ext cx="1447800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7953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434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/>
              <a:t>Go to the location of the report and make contact with the suspect/owner of the animals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/>
              <a:t>Evaluate the situation based on what is required by law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/>
              <a:t>Knowledge and intent must be proven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/>
              <a:t>Give suspect notice with timeframe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/>
              <a:t>Take pictures of scene and animals</a:t>
            </a:r>
          </a:p>
          <a:p>
            <a:endParaRPr lang="en-US" dirty="0"/>
          </a:p>
        </p:txBody>
      </p:sp>
      <p:pic>
        <p:nvPicPr>
          <p:cNvPr id="7" name="Picture 2" descr="C:\Users\inv2\AppData\Local\Microsoft\Windows\Temporary Internet Files\Content.IE5\TAGF54YZ\MC90029258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85800"/>
            <a:ext cx="17605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46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800" dirty="0"/>
              <a:t>Follow up on location to check for compliance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/>
              <a:t>Take pictures of the scene and animals again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/>
              <a:t>Evaluate the situation again </a:t>
            </a:r>
          </a:p>
          <a:p>
            <a:pPr lvl="1">
              <a:defRPr/>
            </a:pPr>
            <a:r>
              <a:rPr lang="en-US" dirty="0"/>
              <a:t>Give another notice</a:t>
            </a:r>
          </a:p>
          <a:p>
            <a:pPr marL="457200" lvl="1" indent="0">
              <a:buNone/>
              <a:defRPr/>
            </a:pPr>
            <a:r>
              <a:rPr lang="en-US" dirty="0"/>
              <a:t>		or</a:t>
            </a:r>
          </a:p>
          <a:p>
            <a:pPr lvl="1">
              <a:defRPr/>
            </a:pPr>
            <a:r>
              <a:rPr lang="en-US" dirty="0"/>
              <a:t>Start taking necessary steps for seizure/impound</a:t>
            </a:r>
          </a:p>
          <a:p>
            <a:endParaRPr lang="en-US" dirty="0"/>
          </a:p>
        </p:txBody>
      </p:sp>
      <p:pic>
        <p:nvPicPr>
          <p:cNvPr id="4" name="Picture 2" descr="C:\Users\inv2\AppData\Local\Microsoft\Windows\Temporary Internet Files\Content.IE5\Z67L97F1\MC90043258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03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Warrant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/>
              <a:t>Law enforcement agency’s duty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/>
              <a:t>The application is based on the facts of the investigation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/>
              <a:t>No opinions should be incorporated into court documents unless they are classified as an expert by the court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/>
              <a:t>Peaceful Entry vs. Forced Entry</a:t>
            </a:r>
          </a:p>
          <a:p>
            <a:endParaRPr lang="en-US" dirty="0"/>
          </a:p>
        </p:txBody>
      </p:sp>
      <p:pic>
        <p:nvPicPr>
          <p:cNvPr id="4" name="Picture 4" descr="C:\Users\inv2\AppData\Local\Microsoft\Windows\Temporary Internet Files\Content.IE5\7NAXVM2A\MC90039072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59631"/>
            <a:ext cx="1941513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47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Impound &amp; Collection of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/>
              <a:t>Photograph / </a:t>
            </a:r>
            <a:r>
              <a:rPr lang="en-US" altLang="en-US" sz="2200" dirty="0" smtClean="0"/>
              <a:t>video </a:t>
            </a:r>
            <a:r>
              <a:rPr lang="en-US" altLang="en-US" sz="2200" dirty="0"/>
              <a:t>the scene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/>
              <a:t>Scene summary with property outline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/>
              <a:t>Impound items of relevance pertaining to the case (if allowed by warrant)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/>
              <a:t>Catalogue all evidence collected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/>
              <a:t>Medical </a:t>
            </a:r>
            <a:r>
              <a:rPr lang="en-US" altLang="en-US" sz="2200" dirty="0" smtClean="0"/>
              <a:t>evidence</a:t>
            </a:r>
            <a:r>
              <a:rPr lang="en-US" altLang="en-US" sz="2200" dirty="0" smtClean="0">
                <a:solidFill>
                  <a:srgbClr val="000000"/>
                </a:solidFill>
              </a:rPr>
              <a:t> </a:t>
            </a:r>
            <a:r>
              <a:rPr lang="en-US" altLang="en-US" sz="2200" dirty="0">
                <a:solidFill>
                  <a:srgbClr val="000000"/>
                </a:solidFill>
              </a:rPr>
              <a:t>c</a:t>
            </a:r>
            <a:r>
              <a:rPr lang="en-US" altLang="en-US" sz="2200" dirty="0" smtClean="0">
                <a:solidFill>
                  <a:srgbClr val="000000"/>
                </a:solidFill>
              </a:rPr>
              <a:t>ollection </a:t>
            </a:r>
            <a:endParaRPr lang="en-US" altLang="en-US" sz="220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/>
              <a:t>Document vehicle, registration numbers, witnesses and suspect identities present that </a:t>
            </a:r>
            <a:r>
              <a:rPr lang="en-US" altLang="en-US" sz="2200" dirty="0" smtClean="0"/>
              <a:t>have </a:t>
            </a:r>
            <a:r>
              <a:rPr lang="en-US" altLang="en-US" sz="2200" dirty="0"/>
              <a:t>not previously been documented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/>
              <a:t>Animal </a:t>
            </a:r>
            <a:r>
              <a:rPr lang="en-US" altLang="en-US" sz="2200" smtClean="0"/>
              <a:t>housing</a:t>
            </a:r>
            <a:endParaRPr lang="en-US" altLang="en-US" sz="2200" dirty="0"/>
          </a:p>
          <a:p>
            <a:endParaRPr lang="en-US" dirty="0"/>
          </a:p>
        </p:txBody>
      </p:sp>
      <p:pic>
        <p:nvPicPr>
          <p:cNvPr id="4" name="Picture 4" descr="C:\Users\inv2\AppData\Local\Microsoft\Windows\Temporary Internet Files\Content.IE5\Z67L97F1\MC90028695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066800"/>
            <a:ext cx="1447800" cy="126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58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altLang="en-US" sz="3200" dirty="0"/>
              <a:t>One of the most important pieces of evidence for animal cruelty cases</a:t>
            </a:r>
          </a:p>
          <a:p>
            <a:pPr lvl="2"/>
            <a:r>
              <a:rPr lang="en-US" altLang="en-US" sz="3200" dirty="0"/>
              <a:t>As detailed as possible</a:t>
            </a:r>
          </a:p>
          <a:p>
            <a:pPr lvl="2"/>
            <a:r>
              <a:rPr lang="en-US" altLang="en-US" sz="3200" dirty="0"/>
              <a:t>Documented thoroughly </a:t>
            </a:r>
          </a:p>
          <a:p>
            <a:endParaRPr lang="en-US" dirty="0"/>
          </a:p>
        </p:txBody>
      </p:sp>
      <p:pic>
        <p:nvPicPr>
          <p:cNvPr id="4" name="Picture 2" descr="C:\Users\inv2\AppData\Local\Microsoft\Windows\Temporary Internet Files\Content.IE5\4HOKHZSJ\MC90023838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42591"/>
            <a:ext cx="2209800" cy="188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44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Cruelty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1">
              <a:defRPr/>
            </a:pPr>
            <a:r>
              <a:rPr lang="en-US" b="1" dirty="0"/>
              <a:t>Basics/Vitals</a:t>
            </a:r>
          </a:p>
          <a:p>
            <a:pPr lvl="2">
              <a:defRPr/>
            </a:pPr>
            <a:r>
              <a:rPr lang="en-US" dirty="0"/>
              <a:t>Age, Weight, Temperature, Pulse, Respiration, CRT, BCS, and Pain Assessment</a:t>
            </a:r>
          </a:p>
          <a:p>
            <a:pPr lvl="1">
              <a:defRPr/>
            </a:pPr>
            <a:r>
              <a:rPr lang="en-US" b="1" dirty="0"/>
              <a:t>Detailed</a:t>
            </a:r>
          </a:p>
          <a:p>
            <a:pPr lvl="2">
              <a:defRPr/>
            </a:pPr>
            <a:r>
              <a:rPr lang="en-US" dirty="0"/>
              <a:t>EENT, Respiratory, Cardiovascular, Integument, Musculoskeletal, Gastrointestinal, Neurological, Urinary, Reproductive, Lymphatic, and Endocrine</a:t>
            </a:r>
          </a:p>
          <a:p>
            <a:pPr lvl="1">
              <a:defRPr/>
            </a:pPr>
            <a:r>
              <a:rPr lang="en-US" b="1" dirty="0"/>
              <a:t>Tests Performed with Results</a:t>
            </a:r>
          </a:p>
          <a:p>
            <a:pPr lvl="2">
              <a:defRPr/>
            </a:pPr>
            <a:r>
              <a:rPr lang="en-US" dirty="0"/>
              <a:t>FIV, Feline Leukemia, Fecal, Heartworm, Skin Scrape</a:t>
            </a:r>
          </a:p>
          <a:p>
            <a:pPr lvl="1">
              <a:defRPr/>
            </a:pPr>
            <a:r>
              <a:rPr lang="en-US" b="1" dirty="0"/>
              <a:t>Vaccines Given/Basic Procedures Performed</a:t>
            </a:r>
          </a:p>
          <a:p>
            <a:pPr lvl="2">
              <a:defRPr/>
            </a:pPr>
            <a:r>
              <a:rPr lang="en-US" dirty="0"/>
              <a:t>Deworming, Parasite treatment/prevention, Vaccines</a:t>
            </a:r>
          </a:p>
          <a:p>
            <a:pPr lvl="1">
              <a:defRPr/>
            </a:pPr>
            <a:r>
              <a:rPr lang="en-US" b="1" dirty="0"/>
              <a:t>Bloodwork</a:t>
            </a:r>
          </a:p>
          <a:p>
            <a:pPr lvl="2">
              <a:defRPr/>
            </a:pPr>
            <a:r>
              <a:rPr lang="en-US" dirty="0"/>
              <a:t>With interpretation</a:t>
            </a:r>
          </a:p>
          <a:p>
            <a:pPr lvl="1">
              <a:defRPr/>
            </a:pPr>
            <a:r>
              <a:rPr lang="en-US" b="1" dirty="0"/>
              <a:t>Radiographs</a:t>
            </a:r>
          </a:p>
          <a:p>
            <a:pPr lvl="1">
              <a:defRPr/>
            </a:pPr>
            <a:r>
              <a:rPr lang="en-US" b="1" dirty="0"/>
              <a:t>Assessment</a:t>
            </a:r>
          </a:p>
          <a:p>
            <a:pPr lvl="2">
              <a:defRPr/>
            </a:pPr>
            <a:r>
              <a:rPr lang="en-US" dirty="0"/>
              <a:t>Overall</a:t>
            </a:r>
          </a:p>
          <a:p>
            <a:pPr lvl="1">
              <a:defRPr/>
            </a:pPr>
            <a:r>
              <a:rPr lang="en-US" b="1" dirty="0"/>
              <a:t>Treatment Plan</a:t>
            </a:r>
          </a:p>
          <a:p>
            <a:pPr lvl="2">
              <a:defRPr/>
            </a:pPr>
            <a:r>
              <a:rPr lang="en-US" dirty="0"/>
              <a:t>Medications, surgery, other treatment</a:t>
            </a:r>
          </a:p>
          <a:p>
            <a:pPr lvl="1">
              <a:defRPr/>
            </a:pPr>
            <a:r>
              <a:rPr lang="en-US" b="1" dirty="0"/>
              <a:t>Summary</a:t>
            </a:r>
          </a:p>
          <a:p>
            <a:pPr lvl="2">
              <a:defRPr/>
            </a:pPr>
            <a:r>
              <a:rPr lang="en-US" dirty="0"/>
              <a:t>Layman’s terms and easy-to-understand language</a:t>
            </a:r>
          </a:p>
        </p:txBody>
      </p:sp>
      <p:pic>
        <p:nvPicPr>
          <p:cNvPr id="4" name="Picture 5" descr="C:\Users\inv2\AppData\Local\Microsoft\Windows\Temporary Internet Files\Content.IE5\7NAXVM2A\MC90027954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971800"/>
            <a:ext cx="995363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Preservation of Evidence </a:t>
            </a:r>
            <a:br>
              <a:rPr lang="en-US" dirty="0" smtClean="0"/>
            </a:br>
            <a:r>
              <a:rPr lang="en-US" dirty="0" smtClean="0"/>
              <a:t>&amp;</a:t>
            </a:r>
            <a:br>
              <a:rPr lang="en-US" dirty="0" smtClean="0"/>
            </a:br>
            <a:r>
              <a:rPr lang="en-US" dirty="0" smtClean="0"/>
              <a:t>Risk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90800"/>
            <a:ext cx="6858000" cy="28194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Evidence log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Chain of custody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Limited access to evidence storage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Time management/efficiency</a:t>
            </a:r>
            <a:endParaRPr lang="en-US" dirty="0"/>
          </a:p>
        </p:txBody>
      </p:sp>
      <p:pic>
        <p:nvPicPr>
          <p:cNvPr id="1026" name="Picture 2" descr="C:\Users\inv2\AppData\Local\Microsoft\Windows\Temporary Internet Files\Content.IE5\S98LL8XG\evidenc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9144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27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HC_template_wht">
  <a:themeElements>
    <a:clrScheme name="Custom 4">
      <a:dk1>
        <a:sysClr val="windowText" lastClr="000000"/>
      </a:dk1>
      <a:lt1>
        <a:sysClr val="window" lastClr="FFFFFF"/>
      </a:lt1>
      <a:dk2>
        <a:srgbClr val="04617B"/>
      </a:dk2>
      <a:lt2>
        <a:srgbClr val="7CCA62"/>
      </a:lt2>
      <a:accent1>
        <a:srgbClr val="54A838"/>
      </a:accent1>
      <a:accent2>
        <a:srgbClr val="B0DFA0"/>
      </a:accent2>
      <a:accent3>
        <a:srgbClr val="CAE9C0"/>
      </a:accent3>
      <a:accent4>
        <a:srgbClr val="E4F4DF"/>
      </a:accent4>
      <a:accent5>
        <a:srgbClr val="7CCA62"/>
      </a:accent5>
      <a:accent6>
        <a:srgbClr val="92D050"/>
      </a:accent6>
      <a:hlink>
        <a:srgbClr val="A5C249"/>
      </a:hlink>
      <a:folHlink>
        <a:srgbClr val="EDF2D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320</Words>
  <Application>Microsoft Office PowerPoint</Application>
  <PresentationFormat>On-screen Show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HHC_template_wht</vt:lpstr>
      <vt:lpstr>Investigations &amp; Evidence</vt:lpstr>
      <vt:lpstr>Building a Case</vt:lpstr>
      <vt:lpstr>Investigation</vt:lpstr>
      <vt:lpstr>Investigation (continued)</vt:lpstr>
      <vt:lpstr>Warrant Application</vt:lpstr>
      <vt:lpstr>Impound &amp; Collection of Evidence</vt:lpstr>
      <vt:lpstr>Medical Evidence</vt:lpstr>
      <vt:lpstr>Cruelty Exam</vt:lpstr>
      <vt:lpstr>Preservation of Evidence  &amp; Risk Management</vt:lpstr>
      <vt:lpstr>Photos as Evidence</vt:lpstr>
      <vt:lpstr>Photos as Evidence</vt:lpstr>
      <vt:lpstr>Photos as Evidence</vt:lpstr>
      <vt:lpstr>Photos as Evidence</vt:lpstr>
      <vt:lpstr>Photos as Evidence</vt:lpstr>
    </vt:vector>
  </TitlesOfParts>
  <Company>The Humane Society of the United States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Cindy Gendron</dc:creator>
  <cp:lastModifiedBy>Cindy Gendron</cp:lastModifiedBy>
  <cp:revision>13</cp:revision>
  <dcterms:created xsi:type="dcterms:W3CDTF">2015-04-29T20:20:07Z</dcterms:created>
  <dcterms:modified xsi:type="dcterms:W3CDTF">2015-09-26T09:06:16Z</dcterms:modified>
</cp:coreProperties>
</file>